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Monument Bold" charset="1" panose="00000300000000000000"/>
      <p:regular r:id="rId25"/>
    </p:embeddedFont>
    <p:embeddedFont>
      <p:font typeface="Open Sauce Bold" charset="1" panose="00000800000000000000"/>
      <p:regular r:id="rId26"/>
    </p:embeddedFont>
    <p:embeddedFont>
      <p:font typeface="Open Sauce" charset="1" panose="00000500000000000000"/>
      <p:regular r:id="rId27"/>
    </p:embeddedFont>
    <p:embeddedFont>
      <p:font typeface="Monument Ultra-Bold" charset="1" panose="00000300000000000000"/>
      <p:regular r:id="rId28"/>
    </p:embeddedFont>
    <p:embeddedFont>
      <p:font typeface="Monument Extra-Light" charset="1" panose="00000300000000000000"/>
      <p:regular r:id="rId29"/>
    </p:embeddedFont>
    <p:embeddedFont>
      <p:font typeface="TT Commons Pro" charset="1" panose="020B01030301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0941" r="-10680" b="-235"/>
            </a:stretch>
          </a:blipFill>
        </p:spPr>
      </p:sp>
      <p:sp>
        <p:nvSpPr>
          <p:cNvPr name="TextBox 3" id="3"/>
          <p:cNvSpPr txBox="true"/>
          <p:nvPr/>
        </p:nvSpPr>
        <p:spPr>
          <a:xfrm rot="0">
            <a:off x="2525853" y="3156877"/>
            <a:ext cx="13236260" cy="1936750"/>
          </a:xfrm>
          <a:prstGeom prst="rect">
            <a:avLst/>
          </a:prstGeom>
        </p:spPr>
        <p:txBody>
          <a:bodyPr anchor="t" rtlCol="false" tIns="0" lIns="0" bIns="0" rIns="0">
            <a:spAutoFit/>
          </a:bodyPr>
          <a:lstStyle/>
          <a:p>
            <a:pPr algn="l" marL="0" indent="0" lvl="1">
              <a:lnSpc>
                <a:spcPts val="5000"/>
              </a:lnSpc>
            </a:pPr>
            <a:r>
              <a:rPr lang="en-US" sz="5000" spc="-100">
                <a:solidFill>
                  <a:srgbClr val="FFFFFF"/>
                </a:solidFill>
                <a:latin typeface="Monument Bold"/>
                <a:ea typeface="Monument Bold"/>
                <a:cs typeface="Monument Bold"/>
                <a:sym typeface="Monument Bold"/>
              </a:rPr>
              <a:t>O'ZB</a:t>
            </a:r>
            <a:r>
              <a:rPr lang="en-US" sz="5000" spc="-100" strike="noStrike" u="none">
                <a:solidFill>
                  <a:srgbClr val="FFFFFF"/>
                </a:solidFill>
                <a:latin typeface="Monument Bold"/>
                <a:ea typeface="Monument Bold"/>
                <a:cs typeface="Monument Bold"/>
                <a:sym typeface="Monument Bold"/>
              </a:rPr>
              <a:t>EKISTONNING XALQARO TASHKILOTLAR BILAN ALOQALA</a:t>
            </a:r>
            <a:r>
              <a:rPr lang="en-US" sz="5000" spc="-100" strike="noStrike" u="none">
                <a:solidFill>
                  <a:srgbClr val="FFFFFF"/>
                </a:solidFill>
                <a:latin typeface="Monument Bold"/>
                <a:ea typeface="Monument Bold"/>
                <a:cs typeface="Monument Bold"/>
                <a:sym typeface="Monument Bold"/>
              </a:rPr>
              <a:t>RI</a:t>
            </a:r>
          </a:p>
        </p:txBody>
      </p:sp>
      <p:sp>
        <p:nvSpPr>
          <p:cNvPr name="AutoShape 4" id="4"/>
          <p:cNvSpPr/>
          <p:nvPr/>
        </p:nvSpPr>
        <p:spPr>
          <a:xfrm>
            <a:off x="2525921" y="2581676"/>
            <a:ext cx="13236192" cy="0"/>
          </a:xfrm>
          <a:prstGeom prst="line">
            <a:avLst/>
          </a:prstGeom>
          <a:ln cap="flat" w="9525">
            <a:solidFill>
              <a:srgbClr val="FFFFFF"/>
            </a:solidFill>
            <a:prstDash val="solid"/>
            <a:headEnd type="none" len="sm" w="sm"/>
            <a:tailEnd type="none" len="sm" w="sm"/>
          </a:ln>
        </p:spPr>
      </p:sp>
      <p:sp>
        <p:nvSpPr>
          <p:cNvPr name="AutoShape 5" id="5"/>
          <p:cNvSpPr/>
          <p:nvPr/>
        </p:nvSpPr>
        <p:spPr>
          <a:xfrm>
            <a:off x="2525921" y="1652748"/>
            <a:ext cx="13236192" cy="0"/>
          </a:xfrm>
          <a:prstGeom prst="line">
            <a:avLst/>
          </a:prstGeom>
          <a:ln cap="flat" w="9525">
            <a:solidFill>
              <a:srgbClr val="FFFFFF"/>
            </a:solidFill>
            <a:prstDash val="solid"/>
            <a:headEnd type="none" len="sm" w="sm"/>
            <a:tailEnd type="none" len="sm" w="sm"/>
          </a:ln>
        </p:spPr>
      </p:sp>
      <p:sp>
        <p:nvSpPr>
          <p:cNvPr name="AutoShape 6" id="6"/>
          <p:cNvSpPr/>
          <p:nvPr/>
        </p:nvSpPr>
        <p:spPr>
          <a:xfrm>
            <a:off x="2525853" y="8043702"/>
            <a:ext cx="13236260"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true" rot="0">
            <a:off x="14984952" y="6487891"/>
            <a:ext cx="479409" cy="479409"/>
          </a:xfrm>
          <a:custGeom>
            <a:avLst/>
            <a:gdLst/>
            <a:ahLst/>
            <a:cxnLst/>
            <a:rect r="r" b="b" t="t" l="l"/>
            <a:pathLst>
              <a:path h="479409" w="479409">
                <a:moveTo>
                  <a:pt x="0" y="479409"/>
                </a:moveTo>
                <a:lnTo>
                  <a:pt x="479409" y="479409"/>
                </a:lnTo>
                <a:lnTo>
                  <a:pt x="479409" y="0"/>
                </a:lnTo>
                <a:lnTo>
                  <a:pt x="0" y="0"/>
                </a:lnTo>
                <a:lnTo>
                  <a:pt x="0" y="47940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525853" y="6570002"/>
            <a:ext cx="11805618" cy="491491"/>
          </a:xfrm>
          <a:prstGeom prst="rect">
            <a:avLst/>
          </a:prstGeom>
        </p:spPr>
        <p:txBody>
          <a:bodyPr anchor="t" rtlCol="false" tIns="0" lIns="0" bIns="0" rIns="0">
            <a:spAutoFit/>
          </a:bodyPr>
          <a:lstStyle/>
          <a:p>
            <a:pPr algn="l" marL="0" indent="0" lvl="1">
              <a:lnSpc>
                <a:spcPts val="3600"/>
              </a:lnSpc>
            </a:pPr>
            <a:r>
              <a:rPr lang="en-US" sz="3600" spc="-72">
                <a:solidFill>
                  <a:srgbClr val="FFFFFF"/>
                </a:solidFill>
                <a:latin typeface="Monument Bold"/>
                <a:ea typeface="Monument Bold"/>
                <a:cs typeface="Monument Bold"/>
                <a:sym typeface="Monument Bold"/>
              </a:rPr>
              <a:t>QÕC</a:t>
            </a:r>
            <a:r>
              <a:rPr lang="en-US" sz="3600" spc="-72" strike="noStrike" u="none">
                <a:solidFill>
                  <a:srgbClr val="FFFFFF"/>
                </a:solidFill>
                <a:latin typeface="Monument Bold"/>
                <a:ea typeface="Monument Bold"/>
                <a:cs typeface="Monument Bold"/>
                <a:sym typeface="Monument Bold"/>
              </a:rPr>
              <a:t>HQOROVA NOILA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6450D"/>
        </a:solidFill>
      </p:bgPr>
    </p:bg>
    <p:spTree>
      <p:nvGrpSpPr>
        <p:cNvPr id="1" name=""/>
        <p:cNvGrpSpPr/>
        <p:nvPr/>
      </p:nvGrpSpPr>
      <p:grpSpPr>
        <a:xfrm>
          <a:off x="0" y="0"/>
          <a:ext cx="0" cy="0"/>
          <a:chOff x="0" y="0"/>
          <a:chExt cx="0" cy="0"/>
        </a:xfrm>
      </p:grpSpPr>
      <p:grpSp>
        <p:nvGrpSpPr>
          <p:cNvPr name="Group 2" id="2"/>
          <p:cNvGrpSpPr/>
          <p:nvPr/>
        </p:nvGrpSpPr>
        <p:grpSpPr>
          <a:xfrm rot="0">
            <a:off x="4023040" y="4741073"/>
            <a:ext cx="6618130" cy="4517227"/>
            <a:chOff x="0" y="0"/>
            <a:chExt cx="8824174" cy="6022970"/>
          </a:xfrm>
        </p:grpSpPr>
        <p:pic>
          <p:nvPicPr>
            <p:cNvPr name="Picture 3" id="3"/>
            <p:cNvPicPr>
              <a:picLocks noChangeAspect="true"/>
            </p:cNvPicPr>
            <p:nvPr/>
          </p:nvPicPr>
          <p:blipFill>
            <a:blip r:embed="rId2"/>
            <a:srcRect l="1252" t="0" r="1252" b="0"/>
            <a:stretch>
              <a:fillRect/>
            </a:stretch>
          </p:blipFill>
          <p:spPr>
            <a:xfrm flipH="false" flipV="false">
              <a:off x="0" y="0"/>
              <a:ext cx="8824174" cy="6022970"/>
            </a:xfrm>
            <a:prstGeom prst="rect">
              <a:avLst/>
            </a:prstGeom>
          </p:spPr>
        </p:pic>
      </p:grpSp>
      <p:sp>
        <p:nvSpPr>
          <p:cNvPr name="AutoShape 4" id="4"/>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AutoShape 5" id="5"/>
          <p:cNvSpPr/>
          <p:nvPr/>
        </p:nvSpPr>
        <p:spPr>
          <a:xfrm>
            <a:off x="4023040" y="4749249"/>
            <a:ext cx="13236260" cy="0"/>
          </a:xfrm>
          <a:prstGeom prst="line">
            <a:avLst/>
          </a:prstGeom>
          <a:ln cap="flat" w="9525">
            <a:solidFill>
              <a:srgbClr val="FFFFFF"/>
            </a:solidFill>
            <a:prstDash val="solid"/>
            <a:headEnd type="none" len="sm" w="sm"/>
            <a:tailEnd type="none" len="sm" w="sm"/>
          </a:ln>
        </p:spPr>
      </p:sp>
      <p:sp>
        <p:nvSpPr>
          <p:cNvPr name="AutoShape 6" id="6"/>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938186" y="4997531"/>
            <a:ext cx="5321114" cy="3956685"/>
          </a:xfrm>
          <a:prstGeom prst="rect">
            <a:avLst/>
          </a:prstGeom>
        </p:spPr>
        <p:txBody>
          <a:bodyPr anchor="t" rtlCol="false" tIns="0" lIns="0" bIns="0" rIns="0">
            <a:spAutoFit/>
          </a:bodyPr>
          <a:lstStyle/>
          <a:p>
            <a:pPr algn="l" marL="0" indent="0" lvl="0">
              <a:lnSpc>
                <a:spcPts val="2850"/>
              </a:lnSpc>
              <a:spcBef>
                <a:spcPct val="0"/>
              </a:spcBef>
            </a:pPr>
            <a:r>
              <a:rPr lang="en-US" sz="1900">
                <a:solidFill>
                  <a:srgbClr val="FFFFFF"/>
                </a:solidFill>
                <a:latin typeface="Open Sauce"/>
                <a:ea typeface="Open Sauce"/>
                <a:cs typeface="Open Sauce"/>
                <a:sym typeface="Open Sauce"/>
              </a:rPr>
              <a:t>P</a:t>
            </a:r>
            <a:r>
              <a:rPr lang="en-US" sz="1900" strike="noStrike" u="none">
                <a:solidFill>
                  <a:srgbClr val="FFFFFF"/>
                </a:solidFill>
                <a:latin typeface="Open Sauce"/>
                <a:ea typeface="Open Sauce"/>
                <a:cs typeface="Open Sauce"/>
                <a:sym typeface="Open Sauce"/>
              </a:rPr>
              <a:t>rezident Shavkat Mirziyoyev tomonidan BMT Bosh Assambleyasida ilgari surilgan quyidagi tashabbuslar xalqaro e’tirofga sazovor bo‘ldi:</a:t>
            </a:r>
          </a:p>
          <a:p>
            <a:pPr algn="l" marL="410211" indent="-205106" lvl="1">
              <a:lnSpc>
                <a:spcPts val="2850"/>
              </a:lnSpc>
              <a:spcBef>
                <a:spcPct val="0"/>
              </a:spcBef>
              <a:buFont typeface="Arial"/>
              <a:buChar char="•"/>
            </a:pPr>
            <a:r>
              <a:rPr lang="en-US" sz="1900" strike="noStrike" u="none">
                <a:solidFill>
                  <a:srgbClr val="FFFFFF"/>
                </a:solidFill>
                <a:latin typeface="Open Sauce"/>
                <a:ea typeface="Open Sauce"/>
                <a:cs typeface="Open Sauce"/>
                <a:sym typeface="Open Sauce"/>
              </a:rPr>
              <a:t>Markaziy Osiyo davlatlari o‘rtasida muloqotni rivojlantirish</a:t>
            </a:r>
          </a:p>
          <a:p>
            <a:pPr algn="l" marL="410211" indent="-205106" lvl="1">
              <a:lnSpc>
                <a:spcPts val="2850"/>
              </a:lnSpc>
              <a:spcBef>
                <a:spcPct val="0"/>
              </a:spcBef>
              <a:buFont typeface="Arial"/>
              <a:buChar char="•"/>
            </a:pPr>
            <a:r>
              <a:rPr lang="en-US" sz="1900" strike="noStrike" u="none">
                <a:solidFill>
                  <a:srgbClr val="FFFFFF"/>
                </a:solidFill>
                <a:latin typeface="Open Sauce"/>
                <a:ea typeface="Open Sauce"/>
                <a:cs typeface="Open Sauce"/>
                <a:sym typeface="Open Sauce"/>
              </a:rPr>
              <a:t>Orolbo‘yi mintaqasini ekologik innovatsiyalar va texnologiyalar hududi deb e’lon qilish</a:t>
            </a:r>
          </a:p>
          <a:p>
            <a:pPr algn="l" marL="410211" indent="-205106" lvl="1">
              <a:lnSpc>
                <a:spcPts val="2850"/>
              </a:lnSpc>
              <a:spcBef>
                <a:spcPct val="0"/>
              </a:spcBef>
              <a:buFont typeface="Arial"/>
              <a:buChar char="•"/>
            </a:pPr>
            <a:r>
              <a:rPr lang="en-US" sz="1900" strike="noStrike" u="none">
                <a:solidFill>
                  <a:srgbClr val="FFFFFF"/>
                </a:solidFill>
                <a:latin typeface="Open Sauce"/>
                <a:ea typeface="Open Sauce"/>
                <a:cs typeface="Open Sauce"/>
                <a:sym typeface="Open Sauce"/>
              </a:rPr>
              <a:t>Xalqaro yoshlar forumi tashkil etish tashabbusi</a:t>
            </a:r>
          </a:p>
          <a:p>
            <a:pPr algn="l" marL="0" indent="0" lvl="0">
              <a:lnSpc>
                <a:spcPts val="2850"/>
              </a:lnSpc>
              <a:spcBef>
                <a:spcPct val="0"/>
              </a:spcBef>
            </a:pPr>
          </a:p>
        </p:txBody>
      </p:sp>
      <p:sp>
        <p:nvSpPr>
          <p:cNvPr name="TextBox 9" id="9"/>
          <p:cNvSpPr txBox="true"/>
          <p:nvPr/>
        </p:nvSpPr>
        <p:spPr>
          <a:xfrm rot="0">
            <a:off x="1028700" y="1028700"/>
            <a:ext cx="1118154" cy="723900"/>
          </a:xfrm>
          <a:prstGeom prst="rect">
            <a:avLst/>
          </a:prstGeom>
        </p:spPr>
        <p:txBody>
          <a:bodyPr anchor="t" rtlCol="false" tIns="0" lIns="0" bIns="0" rIns="0">
            <a:spAutoFit/>
          </a:bodyPr>
          <a:lstStyle/>
          <a:p>
            <a:pPr algn="l" marL="0" indent="0" lvl="1">
              <a:lnSpc>
                <a:spcPts val="5759"/>
              </a:lnSpc>
              <a:spcBef>
                <a:spcPct val="0"/>
              </a:spcBef>
            </a:pPr>
            <a:r>
              <a:rPr lang="en-US" sz="4799">
                <a:solidFill>
                  <a:srgbClr val="FFFFFF"/>
                </a:solidFill>
                <a:latin typeface="Monument Extra-Light"/>
                <a:ea typeface="Monument Extra-Light"/>
                <a:cs typeface="Monument Extra-Light"/>
                <a:sym typeface="Monument Extra-Light"/>
              </a:rPr>
              <a:t>2</a:t>
            </a:r>
          </a:p>
        </p:txBody>
      </p:sp>
      <p:sp>
        <p:nvSpPr>
          <p:cNvPr name="TextBox 10" id="10"/>
          <p:cNvSpPr txBox="true"/>
          <p:nvPr/>
        </p:nvSpPr>
        <p:spPr>
          <a:xfrm rot="0">
            <a:off x="4023040" y="3071656"/>
            <a:ext cx="13236260" cy="1202692"/>
          </a:xfrm>
          <a:prstGeom prst="rect">
            <a:avLst/>
          </a:prstGeom>
        </p:spPr>
        <p:txBody>
          <a:bodyPr anchor="t" rtlCol="false" tIns="0" lIns="0" bIns="0" rIns="0">
            <a:spAutoFit/>
          </a:bodyPr>
          <a:lstStyle/>
          <a:p>
            <a:pPr algn="l" marL="0" indent="0" lvl="1">
              <a:lnSpc>
                <a:spcPts val="4600"/>
              </a:lnSpc>
              <a:spcBef>
                <a:spcPct val="0"/>
              </a:spcBef>
            </a:pPr>
            <a:r>
              <a:rPr lang="en-US" sz="4600">
                <a:solidFill>
                  <a:srgbClr val="FFFFFF"/>
                </a:solidFill>
                <a:latin typeface="Monument Bold"/>
                <a:ea typeface="Monument Bold"/>
                <a:cs typeface="Monument Bold"/>
                <a:sym typeface="Monument Bold"/>
              </a:rPr>
              <a:t>O‘ZBEKISTON TASHABBUSLARI BMT MINBARIDA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6450D"/>
        </a:solidFill>
      </p:bgPr>
    </p:bg>
    <p:spTree>
      <p:nvGrpSpPr>
        <p:cNvPr id="1" name=""/>
        <p:cNvGrpSpPr/>
        <p:nvPr/>
      </p:nvGrpSpPr>
      <p:grpSpPr>
        <a:xfrm>
          <a:off x="0" y="0"/>
          <a:ext cx="0" cy="0"/>
          <a:chOff x="0" y="0"/>
          <a:chExt cx="0" cy="0"/>
        </a:xfrm>
      </p:grpSpPr>
      <p:grpSp>
        <p:nvGrpSpPr>
          <p:cNvPr name="Group 2" id="2"/>
          <p:cNvGrpSpPr/>
          <p:nvPr/>
        </p:nvGrpSpPr>
        <p:grpSpPr>
          <a:xfrm rot="0">
            <a:off x="9498081" y="4741073"/>
            <a:ext cx="7813974" cy="4517227"/>
            <a:chOff x="0" y="0"/>
            <a:chExt cx="10418632" cy="6022970"/>
          </a:xfrm>
        </p:grpSpPr>
        <p:pic>
          <p:nvPicPr>
            <p:cNvPr name="Picture 3" id="3"/>
            <p:cNvPicPr>
              <a:picLocks noChangeAspect="true"/>
            </p:cNvPicPr>
            <p:nvPr/>
          </p:nvPicPr>
          <p:blipFill>
            <a:blip r:embed="rId2"/>
            <a:srcRect l="0" t="6563" r="0" b="6563"/>
            <a:stretch>
              <a:fillRect/>
            </a:stretch>
          </p:blipFill>
          <p:spPr>
            <a:xfrm flipH="false" flipV="false">
              <a:off x="0" y="0"/>
              <a:ext cx="10418632" cy="6022970"/>
            </a:xfrm>
            <a:prstGeom prst="rect">
              <a:avLst/>
            </a:prstGeom>
          </p:spPr>
        </p:pic>
      </p:grpSp>
      <p:sp>
        <p:nvSpPr>
          <p:cNvPr name="AutoShape 4" id="4"/>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AutoShape 5" id="5"/>
          <p:cNvSpPr/>
          <p:nvPr/>
        </p:nvSpPr>
        <p:spPr>
          <a:xfrm>
            <a:off x="4023040" y="4749249"/>
            <a:ext cx="13236260" cy="0"/>
          </a:xfrm>
          <a:prstGeom prst="line">
            <a:avLst/>
          </a:prstGeom>
          <a:ln cap="flat" w="9525">
            <a:solidFill>
              <a:srgbClr val="FFFFFF"/>
            </a:solidFill>
            <a:prstDash val="solid"/>
            <a:headEnd type="none" len="sm" w="sm"/>
            <a:tailEnd type="none" len="sm" w="sm"/>
          </a:ln>
        </p:spPr>
      </p:sp>
      <p:sp>
        <p:nvSpPr>
          <p:cNvPr name="AutoShape 6" id="6"/>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023040" y="5412231"/>
            <a:ext cx="4898105" cy="3467100"/>
          </a:xfrm>
          <a:prstGeom prst="rect">
            <a:avLst/>
          </a:prstGeom>
        </p:spPr>
        <p:txBody>
          <a:bodyPr anchor="t" rtlCol="false" tIns="0" lIns="0" bIns="0" rIns="0">
            <a:spAutoFit/>
          </a:bodyPr>
          <a:lstStyle/>
          <a:p>
            <a:pPr algn="l" marL="0" indent="0" lvl="1">
              <a:lnSpc>
                <a:spcPts val="2520"/>
              </a:lnSpc>
              <a:spcBef>
                <a:spcPct val="0"/>
              </a:spcBef>
            </a:pPr>
            <a:r>
              <a:rPr lang="en-US" b="true" sz="2100" spc="-105">
                <a:solidFill>
                  <a:srgbClr val="FFFFFF"/>
                </a:solidFill>
                <a:latin typeface="Open Sauce Bold"/>
                <a:ea typeface="Open Sauce Bold"/>
                <a:cs typeface="Open Sauce Bold"/>
                <a:sym typeface="Open Sauce Bold"/>
              </a:rPr>
              <a:t>O‘zbekist</a:t>
            </a:r>
            <a:r>
              <a:rPr lang="en-US" b="true" sz="2100" spc="-105" strike="noStrike" u="none">
                <a:solidFill>
                  <a:srgbClr val="FFFFFF"/>
                </a:solidFill>
                <a:latin typeface="Open Sauce Bold"/>
                <a:ea typeface="Open Sauce Bold"/>
                <a:cs typeface="Open Sauce Bold"/>
                <a:sym typeface="Open Sauce Bold"/>
              </a:rPr>
              <a:t>on mustaqillikka erishganidan so‘ng BMT minbarida faol tashabbuslar bilan ishtirok etib kelmoqda. Ayniqsa, so‘nggi yillarda Prezident Shavkat Mirziyoyevning nutqlari xalqaro hamjamiyatda katta qiziqish uyg‘otmoqda. Ushbu tashabbuslar mintaqaviy barqarorlik, ekologiya, inson huquqlari va yoshlar masalalariga qaratilgan.</a:t>
            </a:r>
          </a:p>
          <a:p>
            <a:pPr algn="l">
              <a:lnSpc>
                <a:spcPts val="2520"/>
              </a:lnSpc>
              <a:spcBef>
                <a:spcPct val="0"/>
              </a:spcBef>
            </a:pPr>
          </a:p>
        </p:txBody>
      </p:sp>
      <p:sp>
        <p:nvSpPr>
          <p:cNvPr name="TextBox 9" id="9"/>
          <p:cNvSpPr txBox="true"/>
          <p:nvPr/>
        </p:nvSpPr>
        <p:spPr>
          <a:xfrm rot="0">
            <a:off x="1028700" y="1028700"/>
            <a:ext cx="1118154" cy="723900"/>
          </a:xfrm>
          <a:prstGeom prst="rect">
            <a:avLst/>
          </a:prstGeom>
        </p:spPr>
        <p:txBody>
          <a:bodyPr anchor="t" rtlCol="false" tIns="0" lIns="0" bIns="0" rIns="0">
            <a:spAutoFit/>
          </a:bodyPr>
          <a:lstStyle/>
          <a:p>
            <a:pPr algn="l" marL="0" indent="0" lvl="1">
              <a:lnSpc>
                <a:spcPts val="5759"/>
              </a:lnSpc>
              <a:spcBef>
                <a:spcPct val="0"/>
              </a:spcBef>
            </a:pPr>
            <a:r>
              <a:rPr lang="en-US" sz="4799">
                <a:solidFill>
                  <a:srgbClr val="FFFFFF"/>
                </a:solidFill>
                <a:latin typeface="Monument Extra-Light"/>
                <a:ea typeface="Monument Extra-Light"/>
                <a:cs typeface="Monument Extra-Light"/>
                <a:sym typeface="Monument Extra-Light"/>
              </a:rPr>
              <a:t>3</a:t>
            </a:r>
          </a:p>
        </p:txBody>
      </p:sp>
      <p:sp>
        <p:nvSpPr>
          <p:cNvPr name="TextBox 10" id="10"/>
          <p:cNvSpPr txBox="true"/>
          <p:nvPr/>
        </p:nvSpPr>
        <p:spPr>
          <a:xfrm rot="0">
            <a:off x="4023040" y="3375823"/>
            <a:ext cx="13236260" cy="898525"/>
          </a:xfrm>
          <a:prstGeom prst="rect">
            <a:avLst/>
          </a:prstGeom>
        </p:spPr>
        <p:txBody>
          <a:bodyPr anchor="t" rtlCol="false" tIns="0" lIns="0" bIns="0" rIns="0">
            <a:spAutoFit/>
          </a:bodyPr>
          <a:lstStyle/>
          <a:p>
            <a:pPr algn="l" marL="0" indent="0" lvl="1">
              <a:lnSpc>
                <a:spcPts val="3499"/>
              </a:lnSpc>
              <a:spcBef>
                <a:spcPct val="0"/>
              </a:spcBef>
            </a:pPr>
            <a:r>
              <a:rPr lang="en-US" sz="3499">
                <a:solidFill>
                  <a:srgbClr val="FFFFFF"/>
                </a:solidFill>
                <a:latin typeface="Monument Bold"/>
                <a:ea typeface="Monument Bold"/>
                <a:cs typeface="Monument Bold"/>
                <a:sym typeface="Monument Bold"/>
              </a:rPr>
              <a:t>BMT DOIRASIDA ILGARI SURILGAN TASHABBUSLAR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612252"/>
            <a:ext cx="8115300" cy="7646048"/>
            <a:chOff x="0" y="0"/>
            <a:chExt cx="10820400" cy="10194731"/>
          </a:xfrm>
        </p:grpSpPr>
        <p:pic>
          <p:nvPicPr>
            <p:cNvPr name="Picture 3" id="3"/>
            <p:cNvPicPr>
              <a:picLocks noChangeAspect="true"/>
            </p:cNvPicPr>
            <p:nvPr/>
          </p:nvPicPr>
          <p:blipFill>
            <a:blip r:embed="rId2"/>
            <a:srcRect l="20148" t="0" r="20148" b="0"/>
            <a:stretch>
              <a:fillRect/>
            </a:stretch>
          </p:blipFill>
          <p:spPr>
            <a:xfrm flipH="false" flipV="false">
              <a:off x="0" y="0"/>
              <a:ext cx="10820400" cy="10194731"/>
            </a:xfrm>
            <a:prstGeom prst="rect">
              <a:avLst/>
            </a:prstGeom>
          </p:spPr>
        </p:pic>
      </p:grpSp>
      <p:grpSp>
        <p:nvGrpSpPr>
          <p:cNvPr name="Group 4" id="4"/>
          <p:cNvGrpSpPr/>
          <p:nvPr/>
        </p:nvGrpSpPr>
        <p:grpSpPr>
          <a:xfrm rot="0">
            <a:off x="14230350" y="6179897"/>
            <a:ext cx="4057650" cy="3827787"/>
            <a:chOff x="0" y="0"/>
            <a:chExt cx="5410200" cy="5103715"/>
          </a:xfrm>
        </p:grpSpPr>
        <p:pic>
          <p:nvPicPr>
            <p:cNvPr name="Picture 5" id="5"/>
            <p:cNvPicPr>
              <a:picLocks noChangeAspect="true"/>
            </p:cNvPicPr>
            <p:nvPr/>
          </p:nvPicPr>
          <p:blipFill>
            <a:blip r:embed="rId3"/>
            <a:srcRect l="0" t="2832" r="0" b="2832"/>
            <a:stretch>
              <a:fillRect/>
            </a:stretch>
          </p:blipFill>
          <p:spPr>
            <a:xfrm flipH="false" flipV="false">
              <a:off x="0" y="0"/>
              <a:ext cx="5410200" cy="5103715"/>
            </a:xfrm>
            <a:prstGeom prst="rect">
              <a:avLst/>
            </a:prstGeom>
          </p:spPr>
        </p:pic>
      </p:grpSp>
      <p:grpSp>
        <p:nvGrpSpPr>
          <p:cNvPr name="Group 6" id="6"/>
          <p:cNvGrpSpPr/>
          <p:nvPr/>
        </p:nvGrpSpPr>
        <p:grpSpPr>
          <a:xfrm rot="0">
            <a:off x="1028700" y="1621777"/>
            <a:ext cx="8115300" cy="7636523"/>
            <a:chOff x="0" y="0"/>
            <a:chExt cx="10820400" cy="10182031"/>
          </a:xfrm>
        </p:grpSpPr>
        <p:pic>
          <p:nvPicPr>
            <p:cNvPr name="Picture 7" id="7"/>
            <p:cNvPicPr>
              <a:picLocks noChangeAspect="true"/>
            </p:cNvPicPr>
            <p:nvPr/>
          </p:nvPicPr>
          <p:blipFill>
            <a:blip r:embed="rId4"/>
            <a:srcRect l="10148" t="0" r="10148" b="0"/>
            <a:stretch>
              <a:fillRect/>
            </a:stretch>
          </p:blipFill>
          <p:spPr>
            <a:xfrm flipH="false" flipV="false">
              <a:off x="0" y="0"/>
              <a:ext cx="10820400" cy="10182031"/>
            </a:xfrm>
            <a:prstGeom prst="rect">
              <a:avLst/>
            </a:prstGeom>
          </p:spPr>
        </p:pic>
      </p:grpSp>
      <p:sp>
        <p:nvSpPr>
          <p:cNvPr name="Freeform 8" id="8"/>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6450D"/>
        </a:solidFill>
      </p:bgPr>
    </p:bg>
    <p:spTree>
      <p:nvGrpSpPr>
        <p:cNvPr id="1" name=""/>
        <p:cNvGrpSpPr/>
        <p:nvPr/>
      </p:nvGrpSpPr>
      <p:grpSpPr>
        <a:xfrm>
          <a:off x="0" y="0"/>
          <a:ext cx="0" cy="0"/>
          <a:chOff x="0" y="0"/>
          <a:chExt cx="0" cy="0"/>
        </a:xfrm>
      </p:grpSpPr>
      <p:sp>
        <p:nvSpPr>
          <p:cNvPr name="TextBox 2" id="2"/>
          <p:cNvSpPr txBox="true"/>
          <p:nvPr/>
        </p:nvSpPr>
        <p:spPr>
          <a:xfrm rot="0">
            <a:off x="13498941" y="4883500"/>
            <a:ext cx="3760359" cy="2661285"/>
          </a:xfrm>
          <a:prstGeom prst="rect">
            <a:avLst/>
          </a:prstGeom>
        </p:spPr>
        <p:txBody>
          <a:bodyPr anchor="t" rtlCol="false" tIns="0" lIns="0" bIns="0" rIns="0">
            <a:spAutoFit/>
          </a:bodyPr>
          <a:lstStyle/>
          <a:p>
            <a:pPr algn="l">
              <a:lnSpc>
                <a:spcPts val="2100"/>
              </a:lnSpc>
            </a:pPr>
            <a:r>
              <a:rPr lang="en-US" sz="1400">
                <a:solidFill>
                  <a:srgbClr val="FFFFFF"/>
                </a:solidFill>
                <a:latin typeface="Open Sauce"/>
                <a:ea typeface="Open Sauce"/>
                <a:cs typeface="Open Sauce"/>
                <a:sym typeface="Open Sauce"/>
              </a:rPr>
              <a:t>O‘zbekiston rahbari yoshlarning global muammolardagi ishtirokini oshirish maqsadida:</a:t>
            </a:r>
          </a:p>
          <a:p>
            <a:pPr algn="l" marL="302261" indent="-151130" lvl="1">
              <a:lnSpc>
                <a:spcPts val="2100"/>
              </a:lnSpc>
              <a:buFont typeface="Arial"/>
              <a:buChar char="•"/>
            </a:pPr>
            <a:r>
              <a:rPr lang="en-US" sz="1400">
                <a:solidFill>
                  <a:srgbClr val="FFFFFF"/>
                </a:solidFill>
                <a:latin typeface="Open Sauce"/>
                <a:ea typeface="Open Sauce"/>
                <a:cs typeface="Open Sauce"/>
                <a:sym typeface="Open Sauce"/>
              </a:rPr>
              <a:t>Xalqaro yoshlar huquqlarini himoya qilish bo‘yicha konvensiya ishlab chiqishni taklif etdi.</a:t>
            </a:r>
          </a:p>
          <a:p>
            <a:pPr algn="l" marL="302261" indent="-151130" lvl="1">
              <a:lnSpc>
                <a:spcPts val="2100"/>
              </a:lnSpc>
              <a:spcBef>
                <a:spcPct val="0"/>
              </a:spcBef>
              <a:buFont typeface="Arial"/>
              <a:buChar char="•"/>
            </a:pPr>
            <a:r>
              <a:rPr lang="en-US" sz="1400">
                <a:solidFill>
                  <a:srgbClr val="FFFFFF"/>
                </a:solidFill>
                <a:latin typeface="Open Sauce"/>
                <a:ea typeface="Open Sauce"/>
                <a:cs typeface="Open Sauce"/>
                <a:sym typeface="Open Sauce"/>
              </a:rPr>
              <a:t>Xalqaro yoshlar forumi va Toshkentda Yoshlar huquqlari markazini tashkil etish tashabbusini ilgari surdi.</a:t>
            </a:r>
          </a:p>
          <a:p>
            <a:pPr algn="l" marL="0" indent="0" lvl="0">
              <a:lnSpc>
                <a:spcPts val="2100"/>
              </a:lnSpc>
              <a:spcBef>
                <a:spcPct val="0"/>
              </a:spcBef>
            </a:pPr>
          </a:p>
        </p:txBody>
      </p:sp>
      <p:sp>
        <p:nvSpPr>
          <p:cNvPr name="TextBox 3" id="3"/>
          <p:cNvSpPr txBox="true"/>
          <p:nvPr/>
        </p:nvSpPr>
        <p:spPr>
          <a:xfrm rot="0">
            <a:off x="8760990" y="4883500"/>
            <a:ext cx="3760359" cy="3461385"/>
          </a:xfrm>
          <a:prstGeom prst="rect">
            <a:avLst/>
          </a:prstGeom>
        </p:spPr>
        <p:txBody>
          <a:bodyPr anchor="t" rtlCol="false" tIns="0" lIns="0" bIns="0" rIns="0">
            <a:spAutoFit/>
          </a:bodyPr>
          <a:lstStyle/>
          <a:p>
            <a:pPr algn="l">
              <a:lnSpc>
                <a:spcPts val="2100"/>
              </a:lnSpc>
            </a:pPr>
            <a:r>
              <a:rPr lang="en-US" sz="1400">
                <a:solidFill>
                  <a:srgbClr val="FFFFFF"/>
                </a:solidFill>
                <a:latin typeface="Open Sauce"/>
                <a:ea typeface="Open Sauce"/>
                <a:cs typeface="Open Sauce"/>
                <a:sym typeface="Open Sauce"/>
              </a:rPr>
              <a:t>O‘zbekiston Orolbo‘yi inqirozini global ekologik muammo sifatida ko‘tarib chiqdi.</a:t>
            </a:r>
          </a:p>
          <a:p>
            <a:pPr algn="l" marL="302261" indent="-151130" lvl="1">
              <a:lnSpc>
                <a:spcPts val="2100"/>
              </a:lnSpc>
              <a:buFont typeface="Arial"/>
              <a:buChar char="•"/>
            </a:pPr>
            <a:r>
              <a:rPr lang="en-US" sz="1400">
                <a:solidFill>
                  <a:srgbClr val="FFFFFF"/>
                </a:solidFill>
                <a:latin typeface="Open Sauce"/>
                <a:ea typeface="Open Sauce"/>
                <a:cs typeface="Open Sauce"/>
                <a:sym typeface="Open Sauce"/>
              </a:rPr>
              <a:t>2018-yilda BMT huzurida “Orolbo‘yi mintaqasini ekologik innovatsiyalar va texnologiyalar hududi” deb e’lon qilish tashabbusi ilgari surildi.</a:t>
            </a:r>
          </a:p>
          <a:p>
            <a:pPr algn="l" marL="302261" indent="-151130" lvl="1">
              <a:lnSpc>
                <a:spcPts val="2100"/>
              </a:lnSpc>
              <a:buFont typeface="Arial"/>
              <a:buChar char="•"/>
            </a:pPr>
            <a:r>
              <a:rPr lang="en-US" sz="1400">
                <a:solidFill>
                  <a:srgbClr val="FFFFFF"/>
                </a:solidFill>
                <a:latin typeface="Open Sauce"/>
                <a:ea typeface="Open Sauce"/>
                <a:cs typeface="Open Sauce"/>
                <a:sym typeface="Open Sauce"/>
              </a:rPr>
              <a:t>Bu rezolyutsiya 2021-yilda BMT Bosh Assambleyasi tomonidan bir ovozdan qabul qilindi.</a:t>
            </a:r>
          </a:p>
          <a:p>
            <a:pPr algn="l" marL="302261" indent="-151130" lvl="1">
              <a:lnSpc>
                <a:spcPts val="2100"/>
              </a:lnSpc>
              <a:spcBef>
                <a:spcPct val="0"/>
              </a:spcBef>
              <a:buFont typeface="Arial"/>
              <a:buChar char="•"/>
            </a:pPr>
            <a:r>
              <a:rPr lang="en-US" sz="1400">
                <a:solidFill>
                  <a:srgbClr val="FFFFFF"/>
                </a:solidFill>
                <a:latin typeface="Open Sauce"/>
                <a:ea typeface="Open Sauce"/>
                <a:cs typeface="Open Sauce"/>
                <a:sym typeface="Open Sauce"/>
              </a:rPr>
              <a:t>BMT bilan birgalikda “Orolbo‘yi uchun ko‘p tomonlama sheriklik jamg‘armasi” tuzildi.</a:t>
            </a:r>
          </a:p>
          <a:p>
            <a:pPr algn="l" marL="0" indent="0" lvl="0">
              <a:lnSpc>
                <a:spcPts val="2100"/>
              </a:lnSpc>
              <a:spcBef>
                <a:spcPct val="0"/>
              </a:spcBef>
            </a:pPr>
          </a:p>
        </p:txBody>
      </p:sp>
      <p:sp>
        <p:nvSpPr>
          <p:cNvPr name="TextBox 4" id="4"/>
          <p:cNvSpPr txBox="true"/>
          <p:nvPr/>
        </p:nvSpPr>
        <p:spPr>
          <a:xfrm rot="0">
            <a:off x="3849963" y="5105400"/>
            <a:ext cx="4057201" cy="3433588"/>
          </a:xfrm>
          <a:prstGeom prst="rect">
            <a:avLst/>
          </a:prstGeom>
        </p:spPr>
        <p:txBody>
          <a:bodyPr anchor="t" rtlCol="false" tIns="0" lIns="0" bIns="0" rIns="0">
            <a:spAutoFit/>
          </a:bodyPr>
          <a:lstStyle/>
          <a:p>
            <a:pPr algn="l">
              <a:lnSpc>
                <a:spcPts val="2265"/>
              </a:lnSpc>
            </a:pPr>
            <a:r>
              <a:rPr lang="en-US" sz="1510">
                <a:solidFill>
                  <a:srgbClr val="FFFFFF"/>
                </a:solidFill>
                <a:latin typeface="Open Sauce"/>
                <a:ea typeface="Open Sauce"/>
                <a:cs typeface="Open Sauce"/>
                <a:sym typeface="Open Sauce"/>
              </a:rPr>
              <a:t>Prezident Sh. Mirziyoyev 2017-yilda BMT Bosh Assambleyasida chiqish qilib, Markaziy Osiyoda ishonch va hamkorlik muhitini kuchaytirish bo‘yicha mintaqaviy siyosiy muloqot platformasini ilgari surdi.</a:t>
            </a:r>
          </a:p>
          <a:p>
            <a:pPr algn="l" marL="326121" indent="-163060" lvl="1">
              <a:lnSpc>
                <a:spcPts val="2265"/>
              </a:lnSpc>
              <a:spcBef>
                <a:spcPct val="0"/>
              </a:spcBef>
              <a:buFont typeface="Arial"/>
              <a:buChar char="•"/>
            </a:pPr>
            <a:r>
              <a:rPr lang="en-US" sz="1510">
                <a:solidFill>
                  <a:srgbClr val="FFFFFF"/>
                </a:solidFill>
                <a:latin typeface="Open Sauce"/>
                <a:ea typeface="Open Sauce"/>
                <a:cs typeface="Open Sauce"/>
                <a:sym typeface="Open Sauce"/>
              </a:rPr>
              <a:t>2018-yil 22-martda BMT Bosh Assambleyasida O‘zbekistonning tashabbusi bilan “Markaziy Osiyoni tinchlik, barqarorlik va taraqqiyot hududiga aylantirish” rezolyutsiyasi qabul qilindi.</a:t>
            </a:r>
          </a:p>
          <a:p>
            <a:pPr algn="l" marL="0" indent="0" lvl="0">
              <a:lnSpc>
                <a:spcPts val="2265"/>
              </a:lnSpc>
              <a:spcBef>
                <a:spcPct val="0"/>
              </a:spcBef>
            </a:pPr>
          </a:p>
        </p:txBody>
      </p:sp>
      <p:sp>
        <p:nvSpPr>
          <p:cNvPr name="TextBox 5" id="5"/>
          <p:cNvSpPr txBox="true"/>
          <p:nvPr/>
        </p:nvSpPr>
        <p:spPr>
          <a:xfrm rot="0">
            <a:off x="3849963" y="3241423"/>
            <a:ext cx="3587052" cy="1162050"/>
          </a:xfrm>
          <a:prstGeom prst="rect">
            <a:avLst/>
          </a:prstGeom>
        </p:spPr>
        <p:txBody>
          <a:bodyPr anchor="t" rtlCol="false" tIns="0" lIns="0" bIns="0" rIns="0">
            <a:spAutoFit/>
          </a:bodyPr>
          <a:lstStyle/>
          <a:p>
            <a:pPr algn="l" marL="0" indent="0" lvl="1">
              <a:lnSpc>
                <a:spcPts val="3120"/>
              </a:lnSpc>
            </a:pPr>
            <a:r>
              <a:rPr lang="en-US" b="true" sz="2600" spc="-130">
                <a:solidFill>
                  <a:srgbClr val="FFFFFF"/>
                </a:solidFill>
                <a:latin typeface="Open Sauce Bold"/>
                <a:ea typeface="Open Sauce Bold"/>
                <a:cs typeface="Open Sauce Bold"/>
                <a:sym typeface="Open Sauce Bold"/>
              </a:rPr>
              <a:t>Markaziy Osiyoda xavfsizlik va muloqotni rivojlantirish tashabbusi</a:t>
            </a:r>
          </a:p>
        </p:txBody>
      </p:sp>
      <p:sp>
        <p:nvSpPr>
          <p:cNvPr name="TextBox 6" id="6"/>
          <p:cNvSpPr txBox="true"/>
          <p:nvPr/>
        </p:nvSpPr>
        <p:spPr>
          <a:xfrm rot="0">
            <a:off x="8760990" y="3241423"/>
            <a:ext cx="3367864" cy="1131152"/>
          </a:xfrm>
          <a:prstGeom prst="rect">
            <a:avLst/>
          </a:prstGeom>
        </p:spPr>
        <p:txBody>
          <a:bodyPr anchor="t" rtlCol="false" tIns="0" lIns="0" bIns="0" rIns="0">
            <a:spAutoFit/>
          </a:bodyPr>
          <a:lstStyle/>
          <a:p>
            <a:pPr algn="l" marL="0" indent="0" lvl="1">
              <a:lnSpc>
                <a:spcPts val="3048"/>
              </a:lnSpc>
            </a:pPr>
            <a:r>
              <a:rPr lang="en-US" b="true" sz="2540" spc="-127">
                <a:solidFill>
                  <a:srgbClr val="FFFFFF"/>
                </a:solidFill>
                <a:latin typeface="Open Sauce Bold"/>
                <a:ea typeface="Open Sauce Bold"/>
                <a:cs typeface="Open Sauce Bold"/>
                <a:sym typeface="Open Sauce Bold"/>
              </a:rPr>
              <a:t>Orolbo‘yi ekologik inqiroziga qarshi tashabbuslar</a:t>
            </a:r>
          </a:p>
        </p:txBody>
      </p:sp>
      <p:sp>
        <p:nvSpPr>
          <p:cNvPr name="TextBox 7" id="7"/>
          <p:cNvSpPr txBox="true"/>
          <p:nvPr/>
        </p:nvSpPr>
        <p:spPr>
          <a:xfrm rot="0">
            <a:off x="13294563" y="3105750"/>
            <a:ext cx="3236618" cy="1266825"/>
          </a:xfrm>
          <a:prstGeom prst="rect">
            <a:avLst/>
          </a:prstGeom>
        </p:spPr>
        <p:txBody>
          <a:bodyPr anchor="t" rtlCol="false" tIns="0" lIns="0" bIns="0" rIns="0">
            <a:spAutoFit/>
          </a:bodyPr>
          <a:lstStyle/>
          <a:p>
            <a:pPr algn="l" marL="0" indent="0" lvl="1">
              <a:lnSpc>
                <a:spcPts val="3359"/>
              </a:lnSpc>
            </a:pPr>
            <a:r>
              <a:rPr lang="en-US" b="true" sz="2799" spc="-139">
                <a:solidFill>
                  <a:srgbClr val="FFFFFF"/>
                </a:solidFill>
                <a:latin typeface="Open Sauce Bold"/>
                <a:ea typeface="Open Sauce Bold"/>
                <a:cs typeface="Open Sauce Bold"/>
                <a:sym typeface="Open Sauce Bold"/>
              </a:rPr>
              <a:t>XALQARO YOSHLAR TASHABBUSI</a:t>
            </a:r>
          </a:p>
        </p:txBody>
      </p:sp>
      <p:sp>
        <p:nvSpPr>
          <p:cNvPr name="AutoShape 8" id="8"/>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AutoShape 9" id="9"/>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TextBox 10" id="10"/>
          <p:cNvSpPr txBox="true"/>
          <p:nvPr/>
        </p:nvSpPr>
        <p:spPr>
          <a:xfrm rot="0">
            <a:off x="1028700" y="1028700"/>
            <a:ext cx="1118154" cy="723900"/>
          </a:xfrm>
          <a:prstGeom prst="rect">
            <a:avLst/>
          </a:prstGeom>
        </p:spPr>
        <p:txBody>
          <a:bodyPr anchor="t" rtlCol="false" tIns="0" lIns="0" bIns="0" rIns="0">
            <a:spAutoFit/>
          </a:bodyPr>
          <a:lstStyle/>
          <a:p>
            <a:pPr algn="l" marL="0" indent="0" lvl="1">
              <a:lnSpc>
                <a:spcPts val="5759"/>
              </a:lnSpc>
              <a:spcBef>
                <a:spcPct val="0"/>
              </a:spcBef>
            </a:pPr>
            <a:r>
              <a:rPr lang="en-US" sz="4799">
                <a:solidFill>
                  <a:srgbClr val="FFFFFF"/>
                </a:solidFill>
                <a:latin typeface="Monument Extra-Light"/>
                <a:ea typeface="Monument Extra-Light"/>
                <a:cs typeface="Monument Extra-Light"/>
                <a:sym typeface="Monument Extra-Light"/>
              </a:rPr>
              <a:t>4</a:t>
            </a:r>
          </a:p>
        </p:txBody>
      </p:sp>
      <p:sp>
        <p:nvSpPr>
          <p:cNvPr name="Freeform 11" id="11"/>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6450D"/>
        </a:solidFill>
      </p:bgPr>
    </p:bg>
    <p:spTree>
      <p:nvGrpSpPr>
        <p:cNvPr id="1" name=""/>
        <p:cNvGrpSpPr/>
        <p:nvPr/>
      </p:nvGrpSpPr>
      <p:grpSpPr>
        <a:xfrm>
          <a:off x="0" y="0"/>
          <a:ext cx="0" cy="0"/>
          <a:chOff x="0" y="0"/>
          <a:chExt cx="0" cy="0"/>
        </a:xfrm>
      </p:grpSpPr>
      <p:sp>
        <p:nvSpPr>
          <p:cNvPr name="AutoShape 2" id="2"/>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AutoShape 3" id="3"/>
          <p:cNvSpPr/>
          <p:nvPr/>
        </p:nvSpPr>
        <p:spPr>
          <a:xfrm>
            <a:off x="4023040" y="4749249"/>
            <a:ext cx="13236260" cy="0"/>
          </a:xfrm>
          <a:prstGeom prst="line">
            <a:avLst/>
          </a:prstGeom>
          <a:ln cap="flat" w="9525">
            <a:solidFill>
              <a:srgbClr val="FFFFFF"/>
            </a:solidFill>
            <a:prstDash val="solid"/>
            <a:headEnd type="none" len="sm" w="sm"/>
            <a:tailEnd type="none" len="sm" w="sm"/>
          </a:ln>
        </p:spPr>
      </p:sp>
      <p:sp>
        <p:nvSpPr>
          <p:cNvPr name="AutoShape 4" id="4"/>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023040" y="6562725"/>
            <a:ext cx="4191823" cy="2371725"/>
          </a:xfrm>
          <a:prstGeom prst="rect">
            <a:avLst/>
          </a:prstGeom>
        </p:spPr>
        <p:txBody>
          <a:bodyPr anchor="t" rtlCol="false" tIns="0" lIns="0" bIns="0" rIns="0">
            <a:spAutoFit/>
          </a:bodyPr>
          <a:lstStyle/>
          <a:p>
            <a:pPr algn="l" marL="345444" indent="-172722" lvl="1">
              <a:lnSpc>
                <a:spcPts val="1920"/>
              </a:lnSpc>
              <a:spcBef>
                <a:spcPct val="0"/>
              </a:spcBef>
              <a:buFont typeface="Arial"/>
              <a:buChar char="•"/>
            </a:pPr>
            <a:r>
              <a:rPr lang="en-US" sz="1600">
                <a:solidFill>
                  <a:srgbClr val="FFFFFF"/>
                </a:solidFill>
                <a:latin typeface="TT Commons Pro"/>
                <a:ea typeface="TT Commons Pro"/>
                <a:cs typeface="TT Commons Pro"/>
                <a:sym typeface="TT Commons Pro"/>
              </a:rPr>
              <a:t>O‘zbekiston </a:t>
            </a:r>
            <a:r>
              <a:rPr lang="en-US" sz="1600" strike="noStrike" u="none">
                <a:solidFill>
                  <a:srgbClr val="FFFFFF"/>
                </a:solidFill>
                <a:latin typeface="TT Commons Pro"/>
                <a:ea typeface="TT Commons Pro"/>
                <a:cs typeface="TT Commons Pro"/>
                <a:sym typeface="TT Commons Pro"/>
              </a:rPr>
              <a:t>1993-yildan buyon YUNESKOga a’zo.</a:t>
            </a:r>
          </a:p>
          <a:p>
            <a:pPr algn="l" marL="345444" indent="-172722" lvl="1">
              <a:lnSpc>
                <a:spcPts val="1920"/>
              </a:lnSpc>
              <a:spcBef>
                <a:spcPct val="0"/>
              </a:spcBef>
              <a:buFont typeface="Arial"/>
              <a:buChar char="•"/>
            </a:pPr>
            <a:r>
              <a:rPr lang="en-US" sz="1600" strike="noStrike" u="none">
                <a:solidFill>
                  <a:srgbClr val="FFFFFF"/>
                </a:solidFill>
                <a:latin typeface="TT Commons Pro"/>
                <a:ea typeface="TT Commons Pro"/>
                <a:cs typeface="TT Commons Pro"/>
                <a:sym typeface="TT Commons Pro"/>
              </a:rPr>
              <a:t>Samarqand, Buxoro, Xiva kabi tarixiy shaharlari YUNESKOning Jahon merosi ro‘yxatiga kiritilgan.</a:t>
            </a:r>
          </a:p>
          <a:p>
            <a:pPr algn="l" marL="345444" indent="-172722" lvl="1">
              <a:lnSpc>
                <a:spcPts val="1920"/>
              </a:lnSpc>
              <a:spcBef>
                <a:spcPct val="0"/>
              </a:spcBef>
              <a:buFont typeface="Arial"/>
              <a:buChar char="•"/>
            </a:pPr>
            <a:r>
              <a:rPr lang="en-US" sz="1600" strike="noStrike" u="none">
                <a:solidFill>
                  <a:srgbClr val="FFFFFF"/>
                </a:solidFill>
                <a:latin typeface="TT Commons Pro"/>
                <a:ea typeface="TT Commons Pro"/>
                <a:cs typeface="TT Commons Pro"/>
                <a:sym typeface="TT Commons Pro"/>
              </a:rPr>
              <a:t>YUNESKO ko‘magida madaniy merosni saqlash, madaniyatlararo muloqotni rivojlantirish, turizm salohiyatini oshirishga qaratilgan loyihalar amalga oshirilmoqda.</a:t>
            </a:r>
          </a:p>
          <a:p>
            <a:pPr algn="l" marL="0" indent="0" lvl="0">
              <a:lnSpc>
                <a:spcPts val="1920"/>
              </a:lnSpc>
              <a:spcBef>
                <a:spcPct val="0"/>
              </a:spcBef>
            </a:pPr>
          </a:p>
        </p:txBody>
      </p:sp>
      <p:sp>
        <p:nvSpPr>
          <p:cNvPr name="TextBox 7" id="7"/>
          <p:cNvSpPr txBox="true"/>
          <p:nvPr/>
        </p:nvSpPr>
        <p:spPr>
          <a:xfrm rot="0">
            <a:off x="8511196" y="6124575"/>
            <a:ext cx="3760359" cy="2867025"/>
          </a:xfrm>
          <a:prstGeom prst="rect">
            <a:avLst/>
          </a:prstGeom>
        </p:spPr>
        <p:txBody>
          <a:bodyPr anchor="t" rtlCol="false" tIns="0" lIns="0" bIns="0" rIns="0">
            <a:spAutoFit/>
          </a:bodyPr>
          <a:lstStyle/>
          <a:p>
            <a:pPr algn="l" marL="345439" indent="-172720" lvl="1">
              <a:lnSpc>
                <a:spcPts val="1919"/>
              </a:lnSpc>
              <a:buFont typeface="Arial"/>
              <a:buChar char="•"/>
            </a:pPr>
            <a:r>
              <a:rPr lang="en-US" sz="1599">
                <a:solidFill>
                  <a:srgbClr val="FFFFFF"/>
                </a:solidFill>
                <a:latin typeface="TT Commons Pro"/>
                <a:ea typeface="TT Commons Pro"/>
                <a:cs typeface="TT Commons Pro"/>
                <a:sym typeface="TT Commons Pro"/>
              </a:rPr>
              <a:t>Erasmus+, DAAD (Germaniya), Fulbright (AQSh), Mevlana (Turkiya) kabi dasturlar orqali minglab o‘zbekistonlik talabalar xorijda ta’lim olmoqda.</a:t>
            </a:r>
          </a:p>
          <a:p>
            <a:pPr algn="l" marL="345439" indent="-172720" lvl="1">
              <a:lnSpc>
                <a:spcPts val="1919"/>
              </a:lnSpc>
              <a:buFont typeface="Arial"/>
              <a:buChar char="•"/>
            </a:pPr>
            <a:r>
              <a:rPr lang="en-US" sz="1599">
                <a:solidFill>
                  <a:srgbClr val="FFFFFF"/>
                </a:solidFill>
                <a:latin typeface="TT Commons Pro"/>
                <a:ea typeface="TT Commons Pro"/>
                <a:cs typeface="TT Commons Pro"/>
                <a:sym typeface="TT Commons Pro"/>
              </a:rPr>
              <a:t>Ko‘plab nufuzli xorijiy universitetlar (Westminster, INHA, Webster, Turin va b.) O‘zbekistonda filiarlarini ochdi.</a:t>
            </a:r>
          </a:p>
          <a:p>
            <a:pPr algn="l" marL="345439" indent="-172720" lvl="1">
              <a:lnSpc>
                <a:spcPts val="1919"/>
              </a:lnSpc>
              <a:buFont typeface="Arial"/>
              <a:buChar char="•"/>
            </a:pPr>
            <a:r>
              <a:rPr lang="en-US" sz="1599">
                <a:solidFill>
                  <a:srgbClr val="FFFFFF"/>
                </a:solidFill>
                <a:latin typeface="TT Commons Pro"/>
                <a:ea typeface="TT Commons Pro"/>
                <a:cs typeface="TT Commons Pro"/>
                <a:sym typeface="TT Commons Pro"/>
              </a:rPr>
              <a:t>2020-yildan boshlab xalqaro universitetlar bilan qo‘shma diplom dasturlari kengaytirilmoqda.</a:t>
            </a:r>
          </a:p>
          <a:p>
            <a:pPr algn="l" marL="0" indent="0" lvl="0">
              <a:lnSpc>
                <a:spcPts val="1919"/>
              </a:lnSpc>
              <a:spcBef>
                <a:spcPct val="0"/>
              </a:spcBef>
            </a:pPr>
          </a:p>
        </p:txBody>
      </p:sp>
      <p:sp>
        <p:nvSpPr>
          <p:cNvPr name="TextBox 8" id="8"/>
          <p:cNvSpPr txBox="true"/>
          <p:nvPr/>
        </p:nvSpPr>
        <p:spPr>
          <a:xfrm rot="0">
            <a:off x="13245383" y="6306586"/>
            <a:ext cx="3616373" cy="2390775"/>
          </a:xfrm>
          <a:prstGeom prst="rect">
            <a:avLst/>
          </a:prstGeom>
        </p:spPr>
        <p:txBody>
          <a:bodyPr anchor="t" rtlCol="false" tIns="0" lIns="0" bIns="0" rIns="0">
            <a:spAutoFit/>
          </a:bodyPr>
          <a:lstStyle/>
          <a:p>
            <a:pPr algn="l" marL="345439" indent="-172720" lvl="1">
              <a:lnSpc>
                <a:spcPts val="1919"/>
              </a:lnSpc>
              <a:buFont typeface="Arial"/>
              <a:buChar char="•"/>
            </a:pPr>
            <a:r>
              <a:rPr lang="en-US" sz="1599">
                <a:solidFill>
                  <a:srgbClr val="FFFFFF"/>
                </a:solidFill>
                <a:latin typeface="TT Commons Pro"/>
                <a:ea typeface="TT Commons Pro"/>
                <a:cs typeface="TT Commons Pro"/>
                <a:sym typeface="TT Commons Pro"/>
              </a:rPr>
              <a:t>O‘zbekiston FA, Innovatsion rivojlanish vazirligi hamda xalqaro tashkilotlar (UNDP, KOICA, JICA, ADB) ishtirokida ilmiy tadqiqotlar va startap loyihalar qo‘llab-quvvatlanmoqda.</a:t>
            </a:r>
          </a:p>
          <a:p>
            <a:pPr algn="l" marL="345439" indent="-172720" lvl="1">
              <a:lnSpc>
                <a:spcPts val="1919"/>
              </a:lnSpc>
              <a:buFont typeface="Arial"/>
              <a:buChar char="•"/>
            </a:pPr>
            <a:r>
              <a:rPr lang="en-US" sz="1599">
                <a:solidFill>
                  <a:srgbClr val="FFFFFF"/>
                </a:solidFill>
                <a:latin typeface="TT Commons Pro"/>
                <a:ea typeface="TT Commons Pro"/>
                <a:cs typeface="TT Commons Pro"/>
                <a:sym typeface="TT Commons Pro"/>
              </a:rPr>
              <a:t>Raqamli texnologiyalar, bioxilma-xillik, iqlim o‘zgarishi va suv resurslari bo‘yicha qo‘shma tadqiqotlar yo‘lga qo‘yilgan.</a:t>
            </a:r>
          </a:p>
          <a:p>
            <a:pPr algn="l" marL="0" indent="0" lvl="0">
              <a:lnSpc>
                <a:spcPts val="1919"/>
              </a:lnSpc>
              <a:spcBef>
                <a:spcPct val="0"/>
              </a:spcBef>
            </a:pPr>
          </a:p>
        </p:txBody>
      </p:sp>
      <p:sp>
        <p:nvSpPr>
          <p:cNvPr name="TextBox 9" id="9"/>
          <p:cNvSpPr txBox="true"/>
          <p:nvPr/>
        </p:nvSpPr>
        <p:spPr>
          <a:xfrm rot="0">
            <a:off x="4023040" y="5133975"/>
            <a:ext cx="3236618" cy="1266825"/>
          </a:xfrm>
          <a:prstGeom prst="rect">
            <a:avLst/>
          </a:prstGeom>
        </p:spPr>
        <p:txBody>
          <a:bodyPr anchor="t" rtlCol="false" tIns="0" lIns="0" bIns="0" rIns="0">
            <a:spAutoFit/>
          </a:bodyPr>
          <a:lstStyle/>
          <a:p>
            <a:pPr algn="l" marL="0" indent="0" lvl="1">
              <a:lnSpc>
                <a:spcPts val="3359"/>
              </a:lnSpc>
            </a:pPr>
            <a:r>
              <a:rPr lang="en-US" b="true" sz="2799" spc="-139">
                <a:solidFill>
                  <a:srgbClr val="FFFFFF"/>
                </a:solidFill>
                <a:latin typeface="Open Sauce Bold"/>
                <a:ea typeface="Open Sauce Bold"/>
                <a:cs typeface="Open Sauce Bold"/>
                <a:sym typeface="Open Sauce Bold"/>
              </a:rPr>
              <a:t>UNESCO (YUNESKO) bilan hamkorlik</a:t>
            </a:r>
          </a:p>
        </p:txBody>
      </p:sp>
      <p:sp>
        <p:nvSpPr>
          <p:cNvPr name="TextBox 10" id="10"/>
          <p:cNvSpPr txBox="true"/>
          <p:nvPr/>
        </p:nvSpPr>
        <p:spPr>
          <a:xfrm rot="0">
            <a:off x="8511196" y="5220736"/>
            <a:ext cx="3486412" cy="723900"/>
          </a:xfrm>
          <a:prstGeom prst="rect">
            <a:avLst/>
          </a:prstGeom>
        </p:spPr>
        <p:txBody>
          <a:bodyPr anchor="t" rtlCol="false" tIns="0" lIns="0" bIns="0" rIns="0">
            <a:spAutoFit/>
          </a:bodyPr>
          <a:lstStyle/>
          <a:p>
            <a:pPr algn="l" marL="0" indent="0" lvl="1">
              <a:lnSpc>
                <a:spcPts val="2880"/>
              </a:lnSpc>
            </a:pPr>
            <a:r>
              <a:rPr lang="en-US" b="true" sz="2400" spc="-120">
                <a:solidFill>
                  <a:srgbClr val="FFFFFF"/>
                </a:solidFill>
                <a:latin typeface="Open Sauce Bold"/>
                <a:ea typeface="Open Sauce Bold"/>
                <a:cs typeface="Open Sauce Bold"/>
                <a:sym typeface="Open Sauce Bold"/>
              </a:rPr>
              <a:t>Xalqaro ta’lim dasturlari va akademik almashinuv</a:t>
            </a:r>
          </a:p>
        </p:txBody>
      </p:sp>
      <p:sp>
        <p:nvSpPr>
          <p:cNvPr name="TextBox 11" id="11"/>
          <p:cNvSpPr txBox="true"/>
          <p:nvPr/>
        </p:nvSpPr>
        <p:spPr>
          <a:xfrm rot="0">
            <a:off x="13245383" y="5173111"/>
            <a:ext cx="3236618" cy="723900"/>
          </a:xfrm>
          <a:prstGeom prst="rect">
            <a:avLst/>
          </a:prstGeom>
        </p:spPr>
        <p:txBody>
          <a:bodyPr anchor="t" rtlCol="false" tIns="0" lIns="0" bIns="0" rIns="0">
            <a:spAutoFit/>
          </a:bodyPr>
          <a:lstStyle/>
          <a:p>
            <a:pPr algn="l" marL="0" indent="0" lvl="1">
              <a:lnSpc>
                <a:spcPts val="2880"/>
              </a:lnSpc>
            </a:pPr>
            <a:r>
              <a:rPr lang="en-US" b="true" sz="2400" spc="-120">
                <a:solidFill>
                  <a:srgbClr val="FFFFFF"/>
                </a:solidFill>
                <a:latin typeface="Open Sauce Bold"/>
                <a:ea typeface="Open Sauce Bold"/>
                <a:cs typeface="Open Sauce Bold"/>
                <a:sym typeface="Open Sauce Bold"/>
              </a:rPr>
              <a:t>Ilmiy-tadqiqot va texnologik hamkorlik</a:t>
            </a:r>
          </a:p>
        </p:txBody>
      </p:sp>
      <p:sp>
        <p:nvSpPr>
          <p:cNvPr name="TextBox 12" id="12"/>
          <p:cNvSpPr txBox="true"/>
          <p:nvPr/>
        </p:nvSpPr>
        <p:spPr>
          <a:xfrm rot="0">
            <a:off x="4023040" y="3229773"/>
            <a:ext cx="13236260" cy="1044575"/>
          </a:xfrm>
          <a:prstGeom prst="rect">
            <a:avLst/>
          </a:prstGeom>
        </p:spPr>
        <p:txBody>
          <a:bodyPr anchor="t" rtlCol="false" tIns="0" lIns="0" bIns="0" rIns="0">
            <a:spAutoFit/>
          </a:bodyPr>
          <a:lstStyle/>
          <a:p>
            <a:pPr algn="l" marL="0" indent="0" lvl="1">
              <a:lnSpc>
                <a:spcPts val="3999"/>
              </a:lnSpc>
              <a:spcBef>
                <a:spcPct val="0"/>
              </a:spcBef>
            </a:pPr>
            <a:r>
              <a:rPr lang="en-US" sz="3999">
                <a:solidFill>
                  <a:srgbClr val="FFFFFF"/>
                </a:solidFill>
                <a:latin typeface="Monument Bold"/>
                <a:ea typeface="Monument Bold"/>
                <a:cs typeface="Monument Bold"/>
                <a:sym typeface="Monument Bold"/>
              </a:rPr>
              <a:t>TA’LIM, ILM-FAN VA MADANIYAT SOHALARIDA HAMKORLIK</a:t>
            </a:r>
          </a:p>
        </p:txBody>
      </p:sp>
      <p:sp>
        <p:nvSpPr>
          <p:cNvPr name="TextBox 13" id="13"/>
          <p:cNvSpPr txBox="true"/>
          <p:nvPr/>
        </p:nvSpPr>
        <p:spPr>
          <a:xfrm rot="0">
            <a:off x="1028700" y="1028700"/>
            <a:ext cx="1118154" cy="723900"/>
          </a:xfrm>
          <a:prstGeom prst="rect">
            <a:avLst/>
          </a:prstGeom>
        </p:spPr>
        <p:txBody>
          <a:bodyPr anchor="t" rtlCol="false" tIns="0" lIns="0" bIns="0" rIns="0">
            <a:spAutoFit/>
          </a:bodyPr>
          <a:lstStyle/>
          <a:p>
            <a:pPr algn="l" marL="0" indent="0" lvl="1">
              <a:lnSpc>
                <a:spcPts val="5759"/>
              </a:lnSpc>
              <a:spcBef>
                <a:spcPct val="0"/>
              </a:spcBef>
            </a:pPr>
            <a:r>
              <a:rPr lang="en-US" sz="4799">
                <a:solidFill>
                  <a:srgbClr val="FFFFFF"/>
                </a:solidFill>
                <a:latin typeface="Monument Extra-Light"/>
                <a:ea typeface="Monument Extra-Light"/>
                <a:cs typeface="Monument Extra-Light"/>
                <a:sym typeface="Monument Extra-Light"/>
              </a:rPr>
              <a:t>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2270" y="4487588"/>
            <a:ext cx="6260994" cy="1861185"/>
          </a:xfrm>
          <a:prstGeom prst="rect">
            <a:avLst/>
          </a:prstGeom>
        </p:spPr>
        <p:txBody>
          <a:bodyPr anchor="t" rtlCol="false" tIns="0" lIns="0" bIns="0" rIns="0">
            <a:spAutoFit/>
          </a:bodyPr>
          <a:lstStyle/>
          <a:p>
            <a:pPr algn="l" marL="302261" indent="-151130" lvl="1">
              <a:lnSpc>
                <a:spcPts val="2100"/>
              </a:lnSpc>
              <a:spcBef>
                <a:spcPct val="0"/>
              </a:spcBef>
              <a:buFont typeface="Arial"/>
              <a:buChar char="•"/>
            </a:pPr>
            <a:r>
              <a:rPr lang="en-US" sz="1400">
                <a:solidFill>
                  <a:srgbClr val="140E0C"/>
                </a:solidFill>
                <a:latin typeface="Open Sauce"/>
                <a:ea typeface="Open Sauce"/>
                <a:cs typeface="Open Sauce"/>
                <a:sym typeface="Open Sauce"/>
              </a:rPr>
              <a:t>YUNESKO, ISESCO, TURKSOY k</a:t>
            </a:r>
            <a:r>
              <a:rPr lang="en-US" sz="1400" strike="noStrike" u="none">
                <a:solidFill>
                  <a:srgbClr val="140E0C"/>
                </a:solidFill>
                <a:latin typeface="Open Sauce"/>
                <a:ea typeface="Open Sauce"/>
                <a:cs typeface="Open Sauce"/>
                <a:sym typeface="Open Sauce"/>
              </a:rPr>
              <a:t>abi tashkilotlar bilan birgalikda madaniy festival, ko‘rgazma va konsertlar o‘tkazilmoqda.</a:t>
            </a:r>
          </a:p>
          <a:p>
            <a:pPr algn="l" marL="302261" indent="-151130" lvl="1">
              <a:lnSpc>
                <a:spcPts val="2100"/>
              </a:lnSpc>
              <a:spcBef>
                <a:spcPct val="0"/>
              </a:spcBef>
              <a:buFont typeface="Arial"/>
              <a:buChar char="•"/>
            </a:pPr>
            <a:r>
              <a:rPr lang="en-US" sz="1400" strike="noStrike" u="none">
                <a:solidFill>
                  <a:srgbClr val="140E0C"/>
                </a:solidFill>
                <a:latin typeface="Open Sauce"/>
                <a:ea typeface="Open Sauce"/>
                <a:cs typeface="Open Sauce"/>
                <a:sym typeface="Open Sauce"/>
              </a:rPr>
              <a:t>O‘zbekiston milliy san’ati, musiqasi va hunarmandchiligi jahon sahnalarida targ‘ib qilinmoqda (masalan: Sharq taronalari festivali).</a:t>
            </a:r>
          </a:p>
          <a:p>
            <a:pPr algn="l" marL="302261" indent="-151130" lvl="1">
              <a:lnSpc>
                <a:spcPts val="2100"/>
              </a:lnSpc>
              <a:spcBef>
                <a:spcPct val="0"/>
              </a:spcBef>
              <a:buFont typeface="Arial"/>
              <a:buChar char="•"/>
            </a:pPr>
            <a:r>
              <a:rPr lang="en-US" sz="1400" strike="noStrike" u="none">
                <a:solidFill>
                  <a:srgbClr val="140E0C"/>
                </a:solidFill>
                <a:latin typeface="Open Sauce"/>
                <a:ea typeface="Open Sauce"/>
                <a:cs typeface="Open Sauce"/>
                <a:sym typeface="Open Sauce"/>
              </a:rPr>
              <a:t>O‘zbekistonning ko‘plab nodir madaniy ob’ektlari YUNESKO himoyasiga olingan.</a:t>
            </a:r>
          </a:p>
          <a:p>
            <a:pPr algn="l" marL="0" indent="0" lvl="0">
              <a:lnSpc>
                <a:spcPts val="2100"/>
              </a:lnSpc>
              <a:spcBef>
                <a:spcPct val="0"/>
              </a:spcBef>
            </a:pPr>
          </a:p>
        </p:txBody>
      </p:sp>
      <p:sp>
        <p:nvSpPr>
          <p:cNvPr name="TextBox 3" id="3"/>
          <p:cNvSpPr txBox="true"/>
          <p:nvPr/>
        </p:nvSpPr>
        <p:spPr>
          <a:xfrm rot="0">
            <a:off x="9609910" y="4455795"/>
            <a:ext cx="6987670" cy="1327785"/>
          </a:xfrm>
          <a:prstGeom prst="rect">
            <a:avLst/>
          </a:prstGeom>
        </p:spPr>
        <p:txBody>
          <a:bodyPr anchor="t" rtlCol="false" tIns="0" lIns="0" bIns="0" rIns="0">
            <a:spAutoFit/>
          </a:bodyPr>
          <a:lstStyle/>
          <a:p>
            <a:pPr algn="l" marL="302261" indent="-151130" lvl="1">
              <a:lnSpc>
                <a:spcPts val="2100"/>
              </a:lnSpc>
              <a:spcBef>
                <a:spcPct val="0"/>
              </a:spcBef>
              <a:buFont typeface="Arial"/>
              <a:buChar char="•"/>
            </a:pPr>
            <a:r>
              <a:rPr lang="en-US" sz="1400">
                <a:solidFill>
                  <a:srgbClr val="140E0C"/>
                </a:solidFill>
                <a:latin typeface="Open Sauce"/>
                <a:ea typeface="Open Sauce"/>
                <a:cs typeface="Open Sauce"/>
                <a:sym typeface="Open Sauce"/>
              </a:rPr>
              <a:t>So‘</a:t>
            </a:r>
            <a:r>
              <a:rPr lang="en-US" sz="1400" strike="noStrike" u="none">
                <a:solidFill>
                  <a:srgbClr val="140E0C"/>
                </a:solidFill>
                <a:latin typeface="Open Sauce"/>
                <a:ea typeface="Open Sauce"/>
                <a:cs typeface="Open Sauce"/>
                <a:sym typeface="Open Sauce"/>
              </a:rPr>
              <a:t>nggi yillarda xorijiy mamlakatlarda o‘zbek tili va madaniyat markazlari ochilmoqda (Rossiya, Janubiy Koreya, AQSh va boshqalar).</a:t>
            </a:r>
          </a:p>
          <a:p>
            <a:pPr algn="l" marL="302261" indent="-151130" lvl="1">
              <a:lnSpc>
                <a:spcPts val="2100"/>
              </a:lnSpc>
              <a:spcBef>
                <a:spcPct val="0"/>
              </a:spcBef>
              <a:buFont typeface="Arial"/>
              <a:buChar char="•"/>
            </a:pPr>
            <a:r>
              <a:rPr lang="en-US" sz="1400" strike="noStrike" u="none">
                <a:solidFill>
                  <a:srgbClr val="140E0C"/>
                </a:solidFill>
                <a:latin typeface="Open Sauce"/>
                <a:ea typeface="Open Sauce"/>
                <a:cs typeface="Open Sauce"/>
                <a:sym typeface="Open Sauce"/>
              </a:rPr>
              <a:t>O‘zbekiston tashabbusi bilan BMTda ilk bor o‘zbek tilida rasmiy nutq so‘zlangan (2020-yil).</a:t>
            </a:r>
          </a:p>
          <a:p>
            <a:pPr algn="l" marL="0" indent="0" lvl="0">
              <a:lnSpc>
                <a:spcPts val="2100"/>
              </a:lnSpc>
              <a:spcBef>
                <a:spcPct val="0"/>
              </a:spcBef>
            </a:pPr>
          </a:p>
        </p:txBody>
      </p:sp>
      <p:sp>
        <p:nvSpPr>
          <p:cNvPr name="TextBox 4" id="4"/>
          <p:cNvSpPr txBox="true"/>
          <p:nvPr/>
        </p:nvSpPr>
        <p:spPr>
          <a:xfrm rot="0">
            <a:off x="1772270" y="3706848"/>
            <a:ext cx="5625153" cy="428625"/>
          </a:xfrm>
          <a:prstGeom prst="rect">
            <a:avLst/>
          </a:prstGeom>
        </p:spPr>
        <p:txBody>
          <a:bodyPr anchor="t" rtlCol="false" tIns="0" lIns="0" bIns="0" rIns="0">
            <a:spAutoFit/>
          </a:bodyPr>
          <a:lstStyle/>
          <a:p>
            <a:pPr algn="l" marL="0" indent="0" lvl="1">
              <a:lnSpc>
                <a:spcPts val="3359"/>
              </a:lnSpc>
              <a:spcBef>
                <a:spcPct val="0"/>
              </a:spcBef>
            </a:pPr>
            <a:r>
              <a:rPr lang="en-US" b="true" sz="2799" spc="-139">
                <a:solidFill>
                  <a:srgbClr val="140E0C"/>
                </a:solidFill>
                <a:latin typeface="Open Sauce Bold"/>
                <a:ea typeface="Open Sauce Bold"/>
                <a:cs typeface="Open Sauce Bold"/>
                <a:sym typeface="Open Sauce Bold"/>
              </a:rPr>
              <a:t>Madaniy </a:t>
            </a:r>
            <a:r>
              <a:rPr lang="en-US" b="true" sz="2799" spc="-139" strike="noStrike" u="none">
                <a:solidFill>
                  <a:srgbClr val="140E0C"/>
                </a:solidFill>
                <a:latin typeface="Open Sauce Bold"/>
                <a:ea typeface="Open Sauce Bold"/>
                <a:cs typeface="Open Sauce Bold"/>
                <a:sym typeface="Open Sauce Bold"/>
              </a:rPr>
              <a:t>almashinuv va san’at</a:t>
            </a:r>
          </a:p>
        </p:txBody>
      </p:sp>
      <p:sp>
        <p:nvSpPr>
          <p:cNvPr name="TextBox 5" id="5"/>
          <p:cNvSpPr txBox="true"/>
          <p:nvPr/>
        </p:nvSpPr>
        <p:spPr>
          <a:xfrm rot="0">
            <a:off x="9609910" y="3706848"/>
            <a:ext cx="7351008" cy="428625"/>
          </a:xfrm>
          <a:prstGeom prst="rect">
            <a:avLst/>
          </a:prstGeom>
        </p:spPr>
        <p:txBody>
          <a:bodyPr anchor="t" rtlCol="false" tIns="0" lIns="0" bIns="0" rIns="0">
            <a:spAutoFit/>
          </a:bodyPr>
          <a:lstStyle/>
          <a:p>
            <a:pPr algn="l" marL="0" indent="0" lvl="1">
              <a:lnSpc>
                <a:spcPts val="3359"/>
              </a:lnSpc>
              <a:spcBef>
                <a:spcPct val="0"/>
              </a:spcBef>
            </a:pPr>
            <a:r>
              <a:rPr lang="en-US" b="true" sz="2799" spc="-139">
                <a:solidFill>
                  <a:srgbClr val="140E0C"/>
                </a:solidFill>
                <a:latin typeface="Open Sauce Bold"/>
                <a:ea typeface="Open Sauce Bold"/>
                <a:cs typeface="Open Sauce Bold"/>
                <a:sym typeface="Open Sauce Bold"/>
              </a:rPr>
              <a:t>O‘zbek tilini x</a:t>
            </a:r>
            <a:r>
              <a:rPr lang="en-US" b="true" sz="2799" spc="-139" strike="noStrike" u="none">
                <a:solidFill>
                  <a:srgbClr val="140E0C"/>
                </a:solidFill>
                <a:latin typeface="Open Sauce Bold"/>
                <a:ea typeface="Open Sauce Bold"/>
                <a:cs typeface="Open Sauce Bold"/>
                <a:sym typeface="Open Sauce Bold"/>
              </a:rPr>
              <a:t>alqaro maydonda targ‘ib qilish</a:t>
            </a:r>
          </a:p>
        </p:txBody>
      </p:sp>
      <p:sp>
        <p:nvSpPr>
          <p:cNvPr name="AutoShape 6" id="6"/>
          <p:cNvSpPr/>
          <p:nvPr/>
        </p:nvSpPr>
        <p:spPr>
          <a:xfrm>
            <a:off x="1028700" y="1033463"/>
            <a:ext cx="16230600" cy="0"/>
          </a:xfrm>
          <a:prstGeom prst="line">
            <a:avLst/>
          </a:prstGeom>
          <a:ln cap="flat" w="9525">
            <a:solidFill>
              <a:srgbClr val="140E0C"/>
            </a:solidFill>
            <a:prstDash val="solid"/>
            <a:headEnd type="none" len="sm" w="sm"/>
            <a:tailEnd type="none" len="sm" w="sm"/>
          </a:ln>
        </p:spPr>
      </p:sp>
      <p:sp>
        <p:nvSpPr>
          <p:cNvPr name="AutoShape 7" id="7"/>
          <p:cNvSpPr/>
          <p:nvPr/>
        </p:nvSpPr>
        <p:spPr>
          <a:xfrm>
            <a:off x="1028700" y="3073436"/>
            <a:ext cx="16230600" cy="0"/>
          </a:xfrm>
          <a:prstGeom prst="line">
            <a:avLst/>
          </a:prstGeom>
          <a:ln cap="flat" w="9525">
            <a:solidFill>
              <a:srgbClr val="140E0C"/>
            </a:solidFill>
            <a:prstDash val="solid"/>
            <a:headEnd type="none" len="sm" w="sm"/>
            <a:tailEnd type="none" len="sm" w="sm"/>
          </a:ln>
        </p:spPr>
      </p:sp>
      <p:sp>
        <p:nvSpPr>
          <p:cNvPr name="Freeform 8" id="8"/>
          <p:cNvSpPr/>
          <p:nvPr/>
        </p:nvSpPr>
        <p:spPr>
          <a:xfrm flipH="false" flipV="true" rot="0">
            <a:off x="1028700" y="3781937"/>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9000014" y="3781937"/>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0" id="10"/>
          <p:cNvGrpSpPr/>
          <p:nvPr/>
        </p:nvGrpSpPr>
        <p:grpSpPr>
          <a:xfrm rot="0">
            <a:off x="1028700" y="6929798"/>
            <a:ext cx="16230600" cy="3357202"/>
            <a:chOff x="0" y="0"/>
            <a:chExt cx="21640800" cy="4476270"/>
          </a:xfrm>
        </p:grpSpPr>
        <p:pic>
          <p:nvPicPr>
            <p:cNvPr name="Picture 11" id="11"/>
            <p:cNvPicPr>
              <a:picLocks noChangeAspect="true"/>
            </p:cNvPicPr>
            <p:nvPr/>
          </p:nvPicPr>
          <p:blipFill>
            <a:blip r:embed="rId4"/>
            <a:srcRect l="0" t="45880" r="0" b="17347"/>
            <a:stretch>
              <a:fillRect/>
            </a:stretch>
          </p:blipFill>
          <p:spPr>
            <a:xfrm flipH="false" flipV="false">
              <a:off x="0" y="0"/>
              <a:ext cx="21640800" cy="4476270"/>
            </a:xfrm>
            <a:prstGeom prst="rect">
              <a:avLst/>
            </a:prstGeom>
          </p:spPr>
        </p:pic>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6450D"/>
        </a:solidFill>
      </p:bgPr>
    </p:bg>
    <p:spTree>
      <p:nvGrpSpPr>
        <p:cNvPr id="1" name=""/>
        <p:cNvGrpSpPr/>
        <p:nvPr/>
      </p:nvGrpSpPr>
      <p:grpSpPr>
        <a:xfrm>
          <a:off x="0" y="0"/>
          <a:ext cx="0" cy="0"/>
          <a:chOff x="0" y="0"/>
          <a:chExt cx="0" cy="0"/>
        </a:xfrm>
      </p:grpSpPr>
      <p:grpSp>
        <p:nvGrpSpPr>
          <p:cNvPr name="Group 2" id="2"/>
          <p:cNvGrpSpPr/>
          <p:nvPr/>
        </p:nvGrpSpPr>
        <p:grpSpPr>
          <a:xfrm rot="0">
            <a:off x="4023040" y="4741073"/>
            <a:ext cx="6618130" cy="4517227"/>
            <a:chOff x="0" y="0"/>
            <a:chExt cx="8824174" cy="6022970"/>
          </a:xfrm>
        </p:grpSpPr>
        <p:pic>
          <p:nvPicPr>
            <p:cNvPr name="Picture 3" id="3"/>
            <p:cNvPicPr>
              <a:picLocks noChangeAspect="true"/>
            </p:cNvPicPr>
            <p:nvPr/>
          </p:nvPicPr>
          <p:blipFill>
            <a:blip r:embed="rId2"/>
            <a:srcRect l="1252" t="0" r="1252" b="0"/>
            <a:stretch>
              <a:fillRect/>
            </a:stretch>
          </p:blipFill>
          <p:spPr>
            <a:xfrm flipH="false" flipV="false">
              <a:off x="0" y="0"/>
              <a:ext cx="8824174" cy="6022970"/>
            </a:xfrm>
            <a:prstGeom prst="rect">
              <a:avLst/>
            </a:prstGeom>
          </p:spPr>
        </p:pic>
      </p:grpSp>
      <p:sp>
        <p:nvSpPr>
          <p:cNvPr name="AutoShape 4" id="4"/>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AutoShape 5" id="5"/>
          <p:cNvSpPr/>
          <p:nvPr/>
        </p:nvSpPr>
        <p:spPr>
          <a:xfrm>
            <a:off x="4023040" y="4749249"/>
            <a:ext cx="13236260" cy="0"/>
          </a:xfrm>
          <a:prstGeom prst="line">
            <a:avLst/>
          </a:prstGeom>
          <a:ln cap="flat" w="9525">
            <a:solidFill>
              <a:srgbClr val="FFFFFF"/>
            </a:solidFill>
            <a:prstDash val="solid"/>
            <a:headEnd type="none" len="sm" w="sm"/>
            <a:tailEnd type="none" len="sm" w="sm"/>
          </a:ln>
        </p:spPr>
      </p:sp>
      <p:sp>
        <p:nvSpPr>
          <p:cNvPr name="AutoShape 6" id="6"/>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938186" y="5359481"/>
            <a:ext cx="5321114" cy="3232785"/>
          </a:xfrm>
          <a:prstGeom prst="rect">
            <a:avLst/>
          </a:prstGeom>
        </p:spPr>
        <p:txBody>
          <a:bodyPr anchor="t" rtlCol="false" tIns="0" lIns="0" bIns="0" rIns="0">
            <a:spAutoFit/>
          </a:bodyPr>
          <a:lstStyle/>
          <a:p>
            <a:pPr algn="l" marL="0" indent="0" lvl="0">
              <a:lnSpc>
                <a:spcPts val="2850"/>
              </a:lnSpc>
              <a:spcBef>
                <a:spcPct val="0"/>
              </a:spcBef>
            </a:pPr>
            <a:r>
              <a:rPr lang="en-US" sz="1900">
                <a:solidFill>
                  <a:srgbClr val="FFFFFF"/>
                </a:solidFill>
                <a:latin typeface="Open Sauce"/>
                <a:ea typeface="Open Sauce"/>
                <a:cs typeface="Open Sauce"/>
                <a:sym typeface="Open Sauce"/>
              </a:rPr>
              <a:t>O‘zbekiston Respublikasi P</a:t>
            </a:r>
            <a:r>
              <a:rPr lang="en-US" sz="1900" strike="noStrike" u="none">
                <a:solidFill>
                  <a:srgbClr val="FFFFFF"/>
                </a:solidFill>
                <a:latin typeface="Open Sauce"/>
                <a:ea typeface="Open Sauce"/>
                <a:cs typeface="Open Sauce"/>
                <a:sym typeface="Open Sauce"/>
              </a:rPr>
              <a:t>rezidenti Shavkat Mirziyoyevning xalqaro minbardagi chiqishlari va tashabbuslari mamlakatning tashqi siyosatida yangicha yondashuv va ochiqlik siyosatini ifodalaydi. Ayniqsa, BMT Bosh Assambleyasi, SHHT, MDH, YXHT va boshqa yirik xalqaro tashkilotlar tribunasida ilgari surilgan tashabbuslar global miqyosda e’tirof etilmoqda.</a:t>
            </a:r>
          </a:p>
        </p:txBody>
      </p:sp>
      <p:sp>
        <p:nvSpPr>
          <p:cNvPr name="TextBox 9" id="9"/>
          <p:cNvSpPr txBox="true"/>
          <p:nvPr/>
        </p:nvSpPr>
        <p:spPr>
          <a:xfrm rot="0">
            <a:off x="4023040" y="3071656"/>
            <a:ext cx="13236260" cy="1202692"/>
          </a:xfrm>
          <a:prstGeom prst="rect">
            <a:avLst/>
          </a:prstGeom>
        </p:spPr>
        <p:txBody>
          <a:bodyPr anchor="t" rtlCol="false" tIns="0" lIns="0" bIns="0" rIns="0">
            <a:spAutoFit/>
          </a:bodyPr>
          <a:lstStyle/>
          <a:p>
            <a:pPr algn="l" marL="0" indent="0" lvl="1">
              <a:lnSpc>
                <a:spcPts val="4600"/>
              </a:lnSpc>
              <a:spcBef>
                <a:spcPct val="0"/>
              </a:spcBef>
            </a:pPr>
            <a:r>
              <a:rPr lang="en-US" sz="4600">
                <a:solidFill>
                  <a:srgbClr val="FFFFFF"/>
                </a:solidFill>
                <a:latin typeface="Monument Bold"/>
                <a:ea typeface="Monument Bold"/>
                <a:cs typeface="Monument Bold"/>
                <a:sym typeface="Monument Bold"/>
              </a:rPr>
              <a:t>PREZIDENT TASHABBUSLARI XALQARO MINBARDA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6450D"/>
        </a:solidFill>
      </p:bgPr>
    </p:bg>
    <p:spTree>
      <p:nvGrpSpPr>
        <p:cNvPr id="1" name=""/>
        <p:cNvGrpSpPr/>
        <p:nvPr/>
      </p:nvGrpSpPr>
      <p:grpSpPr>
        <a:xfrm>
          <a:off x="0" y="0"/>
          <a:ext cx="0" cy="0"/>
          <a:chOff x="0" y="0"/>
          <a:chExt cx="0" cy="0"/>
        </a:xfrm>
      </p:grpSpPr>
      <p:sp>
        <p:nvSpPr>
          <p:cNvPr name="AutoShape 2" id="2"/>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AutoShape 3" id="3"/>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750536" y="4711149"/>
            <a:ext cx="8052286" cy="1657350"/>
          </a:xfrm>
          <a:prstGeom prst="rect">
            <a:avLst/>
          </a:prstGeom>
        </p:spPr>
        <p:txBody>
          <a:bodyPr anchor="t" rtlCol="false" tIns="0" lIns="0" bIns="0" rIns="0">
            <a:spAutoFit/>
          </a:bodyPr>
          <a:lstStyle/>
          <a:p>
            <a:pPr algn="l" marL="345444" indent="-172722" lvl="1">
              <a:lnSpc>
                <a:spcPts val="1920"/>
              </a:lnSpc>
              <a:spcBef>
                <a:spcPct val="0"/>
              </a:spcBef>
              <a:buFont typeface="Arial"/>
              <a:buChar char="•"/>
            </a:pPr>
            <a:r>
              <a:rPr lang="en-US" sz="1600">
                <a:solidFill>
                  <a:srgbClr val="FFFFFF"/>
                </a:solidFill>
                <a:latin typeface="TT Commons Pro"/>
                <a:ea typeface="TT Commons Pro"/>
                <a:cs typeface="TT Commons Pro"/>
                <a:sym typeface="TT Commons Pro"/>
              </a:rPr>
              <a:t>Prezident Sh</a:t>
            </a:r>
            <a:r>
              <a:rPr lang="en-US" sz="1600" strike="noStrike" u="none">
                <a:solidFill>
                  <a:srgbClr val="FFFFFF"/>
                </a:solidFill>
                <a:latin typeface="TT Commons Pro"/>
                <a:ea typeface="TT Commons Pro"/>
                <a:cs typeface="TT Commons Pro"/>
                <a:sym typeface="TT Commons Pro"/>
              </a:rPr>
              <a:t>avkat Mirziyoyev BMT Bosh Assambleyasining 72, 75, 76, 77, 78-sessiyalarida quyidagi muhim tashabbuslarni ilgari surdi:</a:t>
            </a:r>
          </a:p>
          <a:p>
            <a:pPr algn="l" marL="345444" indent="-172722" lvl="1">
              <a:lnSpc>
                <a:spcPts val="1920"/>
              </a:lnSpc>
              <a:spcBef>
                <a:spcPct val="0"/>
              </a:spcBef>
              <a:buFont typeface="Arial"/>
              <a:buChar char="•"/>
            </a:pPr>
            <a:r>
              <a:rPr lang="en-US" sz="1600" strike="noStrike" u="none">
                <a:solidFill>
                  <a:srgbClr val="FFFFFF"/>
                </a:solidFill>
                <a:latin typeface="TT Commons Pro"/>
                <a:ea typeface="TT Commons Pro"/>
                <a:cs typeface="TT Commons Pro"/>
                <a:sym typeface="TT Commons Pro"/>
              </a:rPr>
              <a:t>Markaziy Osiyoda xavfsizlik va ishonch muhitini mustahkamlash</a:t>
            </a:r>
          </a:p>
          <a:p>
            <a:pPr algn="l" marL="345444" indent="-172722" lvl="1">
              <a:lnSpc>
                <a:spcPts val="1920"/>
              </a:lnSpc>
              <a:spcBef>
                <a:spcPct val="0"/>
              </a:spcBef>
              <a:buFont typeface="Arial"/>
              <a:buChar char="•"/>
            </a:pPr>
            <a:r>
              <a:rPr lang="en-US" sz="1600" strike="noStrike" u="none">
                <a:solidFill>
                  <a:srgbClr val="FFFFFF"/>
                </a:solidFill>
                <a:latin typeface="TT Commons Pro"/>
                <a:ea typeface="TT Commons Pro"/>
                <a:cs typeface="TT Commons Pro"/>
                <a:sym typeface="TT Commons Pro"/>
              </a:rPr>
              <a:t>Orolbo‘yi ekologik inqirozini global muammo sifatida e’tirof etish</a:t>
            </a:r>
          </a:p>
          <a:p>
            <a:pPr algn="l" marL="345444" indent="-172722" lvl="1">
              <a:lnSpc>
                <a:spcPts val="1920"/>
              </a:lnSpc>
              <a:spcBef>
                <a:spcPct val="0"/>
              </a:spcBef>
              <a:buFont typeface="Arial"/>
              <a:buChar char="•"/>
            </a:pPr>
            <a:r>
              <a:rPr lang="en-US" sz="1600" strike="noStrike" u="none">
                <a:solidFill>
                  <a:srgbClr val="FFFFFF"/>
                </a:solidFill>
                <a:latin typeface="TT Commons Pro"/>
                <a:ea typeface="TT Commons Pro"/>
                <a:cs typeface="TT Commons Pro"/>
                <a:sym typeface="TT Commons Pro"/>
              </a:rPr>
              <a:t>Barqaror rivojlanish maqsadlarini amalga oshirishda kuchli xalqaro sheriklikni shakllantirish</a:t>
            </a:r>
          </a:p>
          <a:p>
            <a:pPr algn="l" marL="345444" indent="-172722" lvl="1">
              <a:lnSpc>
                <a:spcPts val="1920"/>
              </a:lnSpc>
              <a:spcBef>
                <a:spcPct val="0"/>
              </a:spcBef>
              <a:buFont typeface="Arial"/>
              <a:buChar char="•"/>
            </a:pPr>
            <a:r>
              <a:rPr lang="en-US" sz="1600" strike="noStrike" u="none">
                <a:solidFill>
                  <a:srgbClr val="FFFFFF"/>
                </a:solidFill>
                <a:latin typeface="TT Commons Pro"/>
                <a:ea typeface="TT Commons Pro"/>
                <a:cs typeface="TT Commons Pro"/>
                <a:sym typeface="TT Commons Pro"/>
              </a:rPr>
              <a:t>Afg‘onistonda tinchlik jarayonini qo‘llab-quvvatlash</a:t>
            </a:r>
          </a:p>
          <a:p>
            <a:pPr algn="l" marL="0" indent="0" lvl="0">
              <a:lnSpc>
                <a:spcPts val="1920"/>
              </a:lnSpc>
              <a:spcBef>
                <a:spcPct val="0"/>
              </a:spcBef>
            </a:pPr>
          </a:p>
        </p:txBody>
      </p:sp>
      <p:sp>
        <p:nvSpPr>
          <p:cNvPr name="TextBox 6" id="6"/>
          <p:cNvSpPr txBox="true"/>
          <p:nvPr/>
        </p:nvSpPr>
        <p:spPr>
          <a:xfrm rot="0">
            <a:off x="11802822" y="6782836"/>
            <a:ext cx="5058934" cy="1914525"/>
          </a:xfrm>
          <a:prstGeom prst="rect">
            <a:avLst/>
          </a:prstGeom>
        </p:spPr>
        <p:txBody>
          <a:bodyPr anchor="t" rtlCol="false" tIns="0" lIns="0" bIns="0" rIns="0">
            <a:spAutoFit/>
          </a:bodyPr>
          <a:lstStyle/>
          <a:p>
            <a:pPr algn="l" marL="345439" indent="-172720" lvl="1">
              <a:lnSpc>
                <a:spcPts val="1919"/>
              </a:lnSpc>
              <a:buFont typeface="Arial"/>
              <a:buChar char="•"/>
            </a:pPr>
            <a:r>
              <a:rPr lang="en-US" sz="1599">
                <a:solidFill>
                  <a:srgbClr val="FFFFFF"/>
                </a:solidFill>
                <a:latin typeface="TT Commons Pro"/>
                <a:ea typeface="TT Commons Pro"/>
                <a:cs typeface="TT Commons Pro"/>
                <a:sym typeface="TT Commons Pro"/>
              </a:rPr>
              <a:t>Prezident tashabbusi bilan 2021-yilda BMTda “Orolbo‘yi mintaqasini ekologik innovatsiyalar va texnologiyalar hududi” deb e’lon qilish rezolyutsiyasi bir ovozdan qabul qilindi.</a:t>
            </a:r>
          </a:p>
          <a:p>
            <a:pPr algn="l" marL="345439" indent="-172720" lvl="1">
              <a:lnSpc>
                <a:spcPts val="1919"/>
              </a:lnSpc>
              <a:buFont typeface="Arial"/>
              <a:buChar char="•"/>
            </a:pPr>
            <a:r>
              <a:rPr lang="en-US" sz="1599">
                <a:solidFill>
                  <a:srgbClr val="FFFFFF"/>
                </a:solidFill>
                <a:latin typeface="TT Commons Pro"/>
                <a:ea typeface="TT Commons Pro"/>
                <a:cs typeface="TT Commons Pro"/>
                <a:sym typeface="TT Commons Pro"/>
              </a:rPr>
              <a:t>Bu tash</a:t>
            </a:r>
            <a:r>
              <a:rPr lang="en-US" sz="1599">
                <a:solidFill>
                  <a:srgbClr val="FFFFFF"/>
                </a:solidFill>
                <a:latin typeface="TT Commons Pro"/>
                <a:ea typeface="TT Commons Pro"/>
                <a:cs typeface="TT Commons Pro"/>
                <a:sym typeface="TT Commons Pro"/>
              </a:rPr>
              <a:t>abbus orqali mintaqaning ekologik, iqtisodiy va ijtimoiy muammolariga jahon hamjamiyatining e’tibori jalb qilindi.</a:t>
            </a:r>
          </a:p>
          <a:p>
            <a:pPr algn="l" marL="0" indent="0" lvl="0">
              <a:lnSpc>
                <a:spcPts val="1919"/>
              </a:lnSpc>
              <a:spcBef>
                <a:spcPct val="0"/>
              </a:spcBef>
            </a:pPr>
          </a:p>
        </p:txBody>
      </p:sp>
      <p:sp>
        <p:nvSpPr>
          <p:cNvPr name="TextBox 7" id="7"/>
          <p:cNvSpPr txBox="true"/>
          <p:nvPr/>
        </p:nvSpPr>
        <p:spPr>
          <a:xfrm rot="0">
            <a:off x="4023040" y="2953949"/>
            <a:ext cx="3236618" cy="1266825"/>
          </a:xfrm>
          <a:prstGeom prst="rect">
            <a:avLst/>
          </a:prstGeom>
        </p:spPr>
        <p:txBody>
          <a:bodyPr anchor="t" rtlCol="false" tIns="0" lIns="0" bIns="0" rIns="0">
            <a:spAutoFit/>
          </a:bodyPr>
          <a:lstStyle/>
          <a:p>
            <a:pPr algn="l" marL="0" indent="0" lvl="1">
              <a:lnSpc>
                <a:spcPts val="3359"/>
              </a:lnSpc>
            </a:pPr>
            <a:r>
              <a:rPr lang="en-US" b="true" sz="2799" spc="-139">
                <a:solidFill>
                  <a:srgbClr val="FFFFFF"/>
                </a:solidFill>
                <a:latin typeface="Open Sauce Bold"/>
                <a:ea typeface="Open Sauce Bold"/>
                <a:cs typeface="Open Sauce Bold"/>
                <a:sym typeface="Open Sauce Bold"/>
              </a:rPr>
              <a:t>BMT Bosh Assambleyasidagi tashabbuslar</a:t>
            </a:r>
          </a:p>
        </p:txBody>
      </p:sp>
      <p:sp>
        <p:nvSpPr>
          <p:cNvPr name="TextBox 8" id="8"/>
          <p:cNvSpPr txBox="true"/>
          <p:nvPr/>
        </p:nvSpPr>
        <p:spPr>
          <a:xfrm rot="0">
            <a:off x="13245383" y="4811161"/>
            <a:ext cx="3236618" cy="1085850"/>
          </a:xfrm>
          <a:prstGeom prst="rect">
            <a:avLst/>
          </a:prstGeom>
        </p:spPr>
        <p:txBody>
          <a:bodyPr anchor="t" rtlCol="false" tIns="0" lIns="0" bIns="0" rIns="0">
            <a:spAutoFit/>
          </a:bodyPr>
          <a:lstStyle/>
          <a:p>
            <a:pPr algn="l" marL="0" indent="0" lvl="1">
              <a:lnSpc>
                <a:spcPts val="2880"/>
              </a:lnSpc>
            </a:pPr>
            <a:r>
              <a:rPr lang="en-US" b="true" sz="2400" spc="-120">
                <a:solidFill>
                  <a:srgbClr val="FFFFFF"/>
                </a:solidFill>
                <a:latin typeface="Open Sauce Bold"/>
                <a:ea typeface="Open Sauce Bold"/>
                <a:cs typeface="Open Sauce Bold"/>
                <a:sym typeface="Open Sauce Bold"/>
              </a:rPr>
              <a:t>Orolbo‘yi mintaqasi uchun maxsus rezolyutsiya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1033463"/>
            <a:ext cx="16230600" cy="0"/>
          </a:xfrm>
          <a:prstGeom prst="line">
            <a:avLst/>
          </a:prstGeom>
          <a:ln cap="flat" w="9525">
            <a:solidFill>
              <a:srgbClr val="140E0C"/>
            </a:solidFill>
            <a:prstDash val="solid"/>
            <a:headEnd type="none" len="sm" w="sm"/>
            <a:tailEnd type="none" len="sm" w="sm"/>
          </a:ln>
        </p:spPr>
      </p:sp>
      <p:sp>
        <p:nvSpPr>
          <p:cNvPr name="AutoShape 3" id="3"/>
          <p:cNvSpPr/>
          <p:nvPr/>
        </p:nvSpPr>
        <p:spPr>
          <a:xfrm>
            <a:off x="1028700" y="3073436"/>
            <a:ext cx="16230600" cy="0"/>
          </a:xfrm>
          <a:prstGeom prst="line">
            <a:avLst/>
          </a:prstGeom>
          <a:ln cap="flat" w="9525">
            <a:solidFill>
              <a:srgbClr val="140E0C"/>
            </a:solidFill>
            <a:prstDash val="solid"/>
            <a:headEnd type="none" len="sm" w="sm"/>
            <a:tailEnd type="none" len="sm" w="sm"/>
          </a:ln>
        </p:spPr>
      </p:sp>
      <p:sp>
        <p:nvSpPr>
          <p:cNvPr name="Freeform 4" id="4"/>
          <p:cNvSpPr/>
          <p:nvPr/>
        </p:nvSpPr>
        <p:spPr>
          <a:xfrm flipH="false" flipV="true" rot="0">
            <a:off x="1028700" y="3781937"/>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9000014" y="3781937"/>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028700" y="6929798"/>
            <a:ext cx="16230600" cy="3357202"/>
            <a:chOff x="0" y="0"/>
            <a:chExt cx="21640800" cy="4476270"/>
          </a:xfrm>
        </p:grpSpPr>
        <p:pic>
          <p:nvPicPr>
            <p:cNvPr name="Picture 7" id="7"/>
            <p:cNvPicPr>
              <a:picLocks noChangeAspect="true"/>
            </p:cNvPicPr>
            <p:nvPr/>
          </p:nvPicPr>
          <p:blipFill>
            <a:blip r:embed="rId4"/>
            <a:srcRect l="0" t="34458" r="0" b="34458"/>
            <a:stretch>
              <a:fillRect/>
            </a:stretch>
          </p:blipFill>
          <p:spPr>
            <a:xfrm flipH="false" flipV="false">
              <a:off x="0" y="0"/>
              <a:ext cx="21640800" cy="4476270"/>
            </a:xfrm>
            <a:prstGeom prst="rect">
              <a:avLst/>
            </a:prstGeom>
          </p:spPr>
        </p:pic>
      </p:grpSp>
      <p:sp>
        <p:nvSpPr>
          <p:cNvPr name="TextBox 8" id="8"/>
          <p:cNvSpPr txBox="true"/>
          <p:nvPr/>
        </p:nvSpPr>
        <p:spPr>
          <a:xfrm rot="0">
            <a:off x="1772270" y="4487588"/>
            <a:ext cx="6260994" cy="1594485"/>
          </a:xfrm>
          <a:prstGeom prst="rect">
            <a:avLst/>
          </a:prstGeom>
        </p:spPr>
        <p:txBody>
          <a:bodyPr anchor="t" rtlCol="false" tIns="0" lIns="0" bIns="0" rIns="0">
            <a:spAutoFit/>
          </a:bodyPr>
          <a:lstStyle/>
          <a:p>
            <a:pPr algn="l" marL="302261" indent="-151130" lvl="1">
              <a:lnSpc>
                <a:spcPts val="2100"/>
              </a:lnSpc>
              <a:spcBef>
                <a:spcPct val="0"/>
              </a:spcBef>
              <a:buFont typeface="Arial"/>
              <a:buChar char="•"/>
            </a:pPr>
            <a:r>
              <a:rPr lang="en-US" sz="1400">
                <a:solidFill>
                  <a:srgbClr val="140E0C"/>
                </a:solidFill>
                <a:latin typeface="Open Sauce"/>
                <a:ea typeface="Open Sauce"/>
                <a:cs typeface="Open Sauce"/>
                <a:sym typeface="Open Sauce"/>
              </a:rPr>
              <a:t>Prezident glob</a:t>
            </a:r>
            <a:r>
              <a:rPr lang="en-US" sz="1400" strike="noStrike" u="none">
                <a:solidFill>
                  <a:srgbClr val="140E0C"/>
                </a:solidFill>
                <a:latin typeface="Open Sauce"/>
                <a:ea typeface="Open Sauce"/>
                <a:cs typeface="Open Sauce"/>
                <a:sym typeface="Open Sauce"/>
              </a:rPr>
              <a:t>al miqyosda “yashil iqtisodiyot”, energiya samaradorligi, atmosferani muhofaza qilish kabi yo‘nalishlarda bir qator xalqaro tashabbuslarni ilgari surmoqda.</a:t>
            </a:r>
          </a:p>
          <a:p>
            <a:pPr algn="l" marL="302261" indent="-151130" lvl="1">
              <a:lnSpc>
                <a:spcPts val="2100"/>
              </a:lnSpc>
              <a:spcBef>
                <a:spcPct val="0"/>
              </a:spcBef>
              <a:buFont typeface="Arial"/>
              <a:buChar char="•"/>
            </a:pPr>
            <a:r>
              <a:rPr lang="en-US" sz="1400" strike="noStrike" u="none">
                <a:solidFill>
                  <a:srgbClr val="140E0C"/>
                </a:solidFill>
                <a:latin typeface="Open Sauce"/>
                <a:ea typeface="Open Sauce"/>
                <a:cs typeface="Open Sauce"/>
                <a:sym typeface="Open Sauce"/>
              </a:rPr>
              <a:t>Iqlim o‘zgarishining Markaziy Osiyo xavfsizligiga ta’siri alohida e’tiborga olinmoqda.</a:t>
            </a:r>
          </a:p>
          <a:p>
            <a:pPr algn="l" marL="0" indent="0" lvl="0">
              <a:lnSpc>
                <a:spcPts val="2100"/>
              </a:lnSpc>
              <a:spcBef>
                <a:spcPct val="0"/>
              </a:spcBef>
            </a:pPr>
          </a:p>
        </p:txBody>
      </p:sp>
      <p:sp>
        <p:nvSpPr>
          <p:cNvPr name="TextBox 9" id="9"/>
          <p:cNvSpPr txBox="true"/>
          <p:nvPr/>
        </p:nvSpPr>
        <p:spPr>
          <a:xfrm rot="0">
            <a:off x="9609910" y="4455795"/>
            <a:ext cx="6987670" cy="1327785"/>
          </a:xfrm>
          <a:prstGeom prst="rect">
            <a:avLst/>
          </a:prstGeom>
        </p:spPr>
        <p:txBody>
          <a:bodyPr anchor="t" rtlCol="false" tIns="0" lIns="0" bIns="0" rIns="0">
            <a:spAutoFit/>
          </a:bodyPr>
          <a:lstStyle/>
          <a:p>
            <a:pPr algn="l" marL="302261" indent="-151130" lvl="1">
              <a:lnSpc>
                <a:spcPts val="2100"/>
              </a:lnSpc>
              <a:spcBef>
                <a:spcPct val="0"/>
              </a:spcBef>
              <a:buFont typeface="Arial"/>
              <a:buChar char="•"/>
            </a:pPr>
            <a:r>
              <a:rPr lang="en-US" sz="1400">
                <a:solidFill>
                  <a:srgbClr val="140E0C"/>
                </a:solidFill>
                <a:latin typeface="Open Sauce"/>
                <a:ea typeface="Open Sauce"/>
                <a:cs typeface="Open Sauce"/>
                <a:sym typeface="Open Sauce"/>
              </a:rPr>
              <a:t>Prezide</a:t>
            </a:r>
            <a:r>
              <a:rPr lang="en-US" sz="1400" strike="noStrike" u="none">
                <a:solidFill>
                  <a:srgbClr val="140E0C"/>
                </a:solidFill>
                <a:latin typeface="Open Sauce"/>
                <a:ea typeface="Open Sauce"/>
                <a:cs typeface="Open Sauce"/>
                <a:sym typeface="Open Sauce"/>
              </a:rPr>
              <a:t>nt tashabbusi bilan Markaziy Osiyo davlatlari rahbarlarining muntazam maslahat uchrashuvlari yo‘lga qo‘yildi.</a:t>
            </a:r>
          </a:p>
          <a:p>
            <a:pPr algn="l" marL="302261" indent="-151130" lvl="1">
              <a:lnSpc>
                <a:spcPts val="2100"/>
              </a:lnSpc>
              <a:spcBef>
                <a:spcPct val="0"/>
              </a:spcBef>
              <a:buFont typeface="Arial"/>
              <a:buChar char="•"/>
            </a:pPr>
            <a:r>
              <a:rPr lang="en-US" sz="1400" strike="noStrike" u="none">
                <a:solidFill>
                  <a:srgbClr val="140E0C"/>
                </a:solidFill>
                <a:latin typeface="Open Sauce"/>
                <a:ea typeface="Open Sauce"/>
                <a:cs typeface="Open Sauce"/>
                <a:sym typeface="Open Sauce"/>
              </a:rPr>
              <a:t>Mintaqada ochiq, pragmatik va konstruktiv diplomatiya muhitini yaratishga xizmat qilmoqda.</a:t>
            </a:r>
          </a:p>
          <a:p>
            <a:pPr algn="l" marL="0" indent="0" lvl="0">
              <a:lnSpc>
                <a:spcPts val="2100"/>
              </a:lnSpc>
              <a:spcBef>
                <a:spcPct val="0"/>
              </a:spcBef>
            </a:pPr>
          </a:p>
        </p:txBody>
      </p:sp>
      <p:sp>
        <p:nvSpPr>
          <p:cNvPr name="TextBox 10" id="10"/>
          <p:cNvSpPr txBox="true"/>
          <p:nvPr/>
        </p:nvSpPr>
        <p:spPr>
          <a:xfrm rot="0">
            <a:off x="1772270" y="3378080"/>
            <a:ext cx="5625153" cy="847725"/>
          </a:xfrm>
          <a:prstGeom prst="rect">
            <a:avLst/>
          </a:prstGeom>
        </p:spPr>
        <p:txBody>
          <a:bodyPr anchor="t" rtlCol="false" tIns="0" lIns="0" bIns="0" rIns="0">
            <a:spAutoFit/>
          </a:bodyPr>
          <a:lstStyle/>
          <a:p>
            <a:pPr algn="l" marL="0" indent="0" lvl="1">
              <a:lnSpc>
                <a:spcPts val="3359"/>
              </a:lnSpc>
              <a:spcBef>
                <a:spcPct val="0"/>
              </a:spcBef>
            </a:pPr>
            <a:r>
              <a:rPr lang="en-US" b="true" sz="2799" spc="-139">
                <a:solidFill>
                  <a:srgbClr val="140E0C"/>
                </a:solidFill>
                <a:latin typeface="Open Sauce Bold"/>
                <a:ea typeface="Open Sauce Bold"/>
                <a:cs typeface="Open Sauce Bold"/>
                <a:sym typeface="Open Sauce Bold"/>
              </a:rPr>
              <a:t>Barqaror rivojlanish v</a:t>
            </a:r>
            <a:r>
              <a:rPr lang="en-US" b="true" sz="2799" spc="-139" strike="noStrike" u="none">
                <a:solidFill>
                  <a:srgbClr val="140E0C"/>
                </a:solidFill>
                <a:latin typeface="Open Sauce Bold"/>
                <a:ea typeface="Open Sauce Bold"/>
                <a:cs typeface="Open Sauce Bold"/>
                <a:sym typeface="Open Sauce Bold"/>
              </a:rPr>
              <a:t>a iqlim o‘zgarishiga qarshi kurashish</a:t>
            </a:r>
          </a:p>
        </p:txBody>
      </p:sp>
      <p:sp>
        <p:nvSpPr>
          <p:cNvPr name="TextBox 11" id="11"/>
          <p:cNvSpPr txBox="true"/>
          <p:nvPr/>
        </p:nvSpPr>
        <p:spPr>
          <a:xfrm rot="0">
            <a:off x="9609910" y="3641284"/>
            <a:ext cx="7351008" cy="428625"/>
          </a:xfrm>
          <a:prstGeom prst="rect">
            <a:avLst/>
          </a:prstGeom>
        </p:spPr>
        <p:txBody>
          <a:bodyPr anchor="t" rtlCol="false" tIns="0" lIns="0" bIns="0" rIns="0">
            <a:spAutoFit/>
          </a:bodyPr>
          <a:lstStyle/>
          <a:p>
            <a:pPr algn="l" marL="0" indent="0" lvl="1">
              <a:lnSpc>
                <a:spcPts val="3359"/>
              </a:lnSpc>
              <a:spcBef>
                <a:spcPct val="0"/>
              </a:spcBef>
            </a:pPr>
            <a:r>
              <a:rPr lang="en-US" b="true" sz="2799" spc="-139">
                <a:solidFill>
                  <a:srgbClr val="140E0C"/>
                </a:solidFill>
                <a:latin typeface="Open Sauce Bold"/>
                <a:ea typeface="Open Sauce Bold"/>
                <a:cs typeface="Open Sauce Bold"/>
                <a:sym typeface="Open Sauce Bold"/>
              </a:rPr>
              <a:t>Mintaqaviy mu</a:t>
            </a:r>
            <a:r>
              <a:rPr lang="en-US" b="true" sz="2799" spc="-139" strike="noStrike" u="none">
                <a:solidFill>
                  <a:srgbClr val="140E0C"/>
                </a:solidFill>
                <a:latin typeface="Open Sauce Bold"/>
                <a:ea typeface="Open Sauce Bold"/>
                <a:cs typeface="Open Sauce Bold"/>
                <a:sym typeface="Open Sauce Bold"/>
              </a:rPr>
              <a:t>loqot va diplomatik faollik</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8518" r="0" b="0"/>
            </a:stretch>
          </a:blipFill>
        </p:spPr>
      </p:sp>
      <p:sp>
        <p:nvSpPr>
          <p:cNvPr name="TextBox 3" id="3"/>
          <p:cNvSpPr txBox="true"/>
          <p:nvPr/>
        </p:nvSpPr>
        <p:spPr>
          <a:xfrm rot="0">
            <a:off x="2525853" y="3413125"/>
            <a:ext cx="13236260" cy="3689349"/>
          </a:xfrm>
          <a:prstGeom prst="rect">
            <a:avLst/>
          </a:prstGeom>
        </p:spPr>
        <p:txBody>
          <a:bodyPr anchor="t" rtlCol="false" tIns="0" lIns="0" bIns="0" rIns="0">
            <a:spAutoFit/>
          </a:bodyPr>
          <a:lstStyle/>
          <a:p>
            <a:pPr algn="l" marL="0" indent="0" lvl="1">
              <a:lnSpc>
                <a:spcPts val="9499"/>
              </a:lnSpc>
            </a:pPr>
            <a:r>
              <a:rPr lang="en-US" sz="9999" spc="-199">
                <a:solidFill>
                  <a:srgbClr val="FFFFFF"/>
                </a:solidFill>
                <a:latin typeface="Monument Bold"/>
                <a:ea typeface="Monument Bold"/>
                <a:cs typeface="Monument Bold"/>
                <a:sym typeface="Monument Bold"/>
              </a:rPr>
              <a:t>E’TIBORINGIZ UCHUN RAXMAT !</a:t>
            </a:r>
          </a:p>
        </p:txBody>
      </p:sp>
      <p:sp>
        <p:nvSpPr>
          <p:cNvPr name="AutoShape 4" id="4"/>
          <p:cNvSpPr/>
          <p:nvPr/>
        </p:nvSpPr>
        <p:spPr>
          <a:xfrm>
            <a:off x="2525921" y="2581676"/>
            <a:ext cx="13236192" cy="0"/>
          </a:xfrm>
          <a:prstGeom prst="line">
            <a:avLst/>
          </a:prstGeom>
          <a:ln cap="flat" w="9525">
            <a:solidFill>
              <a:srgbClr val="FFFFFF"/>
            </a:solidFill>
            <a:prstDash val="solid"/>
            <a:headEnd type="none" len="sm" w="sm"/>
            <a:tailEnd type="none" len="sm" w="sm"/>
          </a:ln>
        </p:spPr>
      </p:sp>
      <p:sp>
        <p:nvSpPr>
          <p:cNvPr name="AutoShape 5" id="5"/>
          <p:cNvSpPr/>
          <p:nvPr/>
        </p:nvSpPr>
        <p:spPr>
          <a:xfrm>
            <a:off x="2525921" y="1652748"/>
            <a:ext cx="13236192" cy="0"/>
          </a:xfrm>
          <a:prstGeom prst="line">
            <a:avLst/>
          </a:prstGeom>
          <a:ln cap="flat" w="9525">
            <a:solidFill>
              <a:srgbClr val="FFFFFF"/>
            </a:solidFill>
            <a:prstDash val="solid"/>
            <a:headEnd type="none" len="sm" w="sm"/>
            <a:tailEnd type="none" len="sm" w="sm"/>
          </a:ln>
        </p:spPr>
      </p:sp>
      <p:sp>
        <p:nvSpPr>
          <p:cNvPr name="AutoShape 6" id="6"/>
          <p:cNvSpPr/>
          <p:nvPr/>
        </p:nvSpPr>
        <p:spPr>
          <a:xfrm>
            <a:off x="2525853" y="8043702"/>
            <a:ext cx="13236260" cy="0"/>
          </a:xfrm>
          <a:prstGeom prst="line">
            <a:avLst/>
          </a:prstGeom>
          <a:ln cap="flat" w="9525">
            <a:solidFill>
              <a:srgbClr val="FFFFFF"/>
            </a:solidFill>
            <a:prstDash val="solid"/>
            <a:headEnd type="none" len="sm" w="sm"/>
            <a:tailEnd type="none" len="sm" w="sm"/>
          </a:ln>
        </p:spPr>
      </p:sp>
      <p:sp>
        <p:nvSpPr>
          <p:cNvPr name="Freeform 7" id="7"/>
          <p:cNvSpPr/>
          <p:nvPr/>
        </p:nvSpPr>
        <p:spPr>
          <a:xfrm flipH="true" flipV="true" rot="0">
            <a:off x="14984952" y="6487891"/>
            <a:ext cx="479409" cy="479409"/>
          </a:xfrm>
          <a:custGeom>
            <a:avLst/>
            <a:gdLst/>
            <a:ahLst/>
            <a:cxnLst/>
            <a:rect r="r" b="b" t="t" l="l"/>
            <a:pathLst>
              <a:path h="479409" w="479409">
                <a:moveTo>
                  <a:pt x="479409" y="479409"/>
                </a:moveTo>
                <a:lnTo>
                  <a:pt x="0" y="479409"/>
                </a:lnTo>
                <a:lnTo>
                  <a:pt x="0" y="0"/>
                </a:lnTo>
                <a:lnTo>
                  <a:pt x="479409" y="0"/>
                </a:lnTo>
                <a:lnTo>
                  <a:pt x="479409" y="47940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450D"/>
        </a:solidFill>
      </p:bgPr>
    </p:bg>
    <p:spTree>
      <p:nvGrpSpPr>
        <p:cNvPr id="1" name=""/>
        <p:cNvGrpSpPr/>
        <p:nvPr/>
      </p:nvGrpSpPr>
      <p:grpSpPr>
        <a:xfrm>
          <a:off x="0" y="0"/>
          <a:ext cx="0" cy="0"/>
          <a:chOff x="0" y="0"/>
          <a:chExt cx="0" cy="0"/>
        </a:xfrm>
      </p:grpSpPr>
      <p:sp>
        <p:nvSpPr>
          <p:cNvPr name="AutoShape 2" id="2"/>
          <p:cNvSpPr/>
          <p:nvPr/>
        </p:nvSpPr>
        <p:spPr>
          <a:xfrm>
            <a:off x="1028700" y="4761034"/>
            <a:ext cx="16230600" cy="0"/>
          </a:xfrm>
          <a:prstGeom prst="line">
            <a:avLst/>
          </a:prstGeom>
          <a:ln cap="flat" w="9525">
            <a:solidFill>
              <a:srgbClr val="FFFFFF"/>
            </a:solidFill>
            <a:prstDash val="solid"/>
            <a:headEnd type="none" len="sm" w="sm"/>
            <a:tailEnd type="none" len="sm" w="sm"/>
          </a:ln>
        </p:spPr>
      </p:sp>
      <p:sp>
        <p:nvSpPr>
          <p:cNvPr name="AutoShape 3" id="3"/>
          <p:cNvSpPr/>
          <p:nvPr/>
        </p:nvSpPr>
        <p:spPr>
          <a:xfrm>
            <a:off x="1028700" y="9253538"/>
            <a:ext cx="16230600" cy="0"/>
          </a:xfrm>
          <a:prstGeom prst="line">
            <a:avLst/>
          </a:prstGeom>
          <a:ln cap="flat" w="9525">
            <a:solidFill>
              <a:srgbClr val="FFFFFF"/>
            </a:solidFill>
            <a:prstDash val="solid"/>
            <a:headEnd type="none" len="sm" w="sm"/>
            <a:tailEnd type="none" len="sm" w="sm"/>
          </a:ln>
        </p:spPr>
      </p:sp>
      <p:sp>
        <p:nvSpPr>
          <p:cNvPr name="TextBox 4" id="4"/>
          <p:cNvSpPr txBox="true"/>
          <p:nvPr/>
        </p:nvSpPr>
        <p:spPr>
          <a:xfrm rot="0">
            <a:off x="1028700" y="951987"/>
            <a:ext cx="16230600" cy="1927860"/>
          </a:xfrm>
          <a:prstGeom prst="rect">
            <a:avLst/>
          </a:prstGeom>
        </p:spPr>
        <p:txBody>
          <a:bodyPr anchor="t" rtlCol="false" tIns="0" lIns="0" bIns="0" rIns="0">
            <a:spAutoFit/>
          </a:bodyPr>
          <a:lstStyle/>
          <a:p>
            <a:pPr algn="l" marL="0" indent="0" lvl="1">
              <a:lnSpc>
                <a:spcPts val="14400"/>
              </a:lnSpc>
              <a:spcBef>
                <a:spcPct val="0"/>
              </a:spcBef>
            </a:pPr>
            <a:r>
              <a:rPr lang="en-US" sz="14400" spc="-288">
                <a:solidFill>
                  <a:srgbClr val="FFFFFF"/>
                </a:solidFill>
                <a:latin typeface="Monument Bold"/>
                <a:ea typeface="Monument Bold"/>
                <a:cs typeface="Monument Bold"/>
                <a:sym typeface="Monument Bold"/>
              </a:rPr>
              <a:t>REJA :</a:t>
            </a:r>
          </a:p>
        </p:txBody>
      </p:sp>
      <p:sp>
        <p:nvSpPr>
          <p:cNvPr name="TextBox 5" id="5"/>
          <p:cNvSpPr txBox="true"/>
          <p:nvPr/>
        </p:nvSpPr>
        <p:spPr>
          <a:xfrm rot="0">
            <a:off x="1028700" y="5254392"/>
            <a:ext cx="1099467" cy="857250"/>
          </a:xfrm>
          <a:prstGeom prst="rect">
            <a:avLst/>
          </a:prstGeom>
        </p:spPr>
        <p:txBody>
          <a:bodyPr anchor="t" rtlCol="false" tIns="0" lIns="0" bIns="0" rIns="0">
            <a:spAutoFit/>
          </a:bodyPr>
          <a:lstStyle/>
          <a:p>
            <a:pPr algn="l" marL="0" indent="0" lvl="1">
              <a:lnSpc>
                <a:spcPts val="6720"/>
              </a:lnSpc>
              <a:spcBef>
                <a:spcPct val="0"/>
              </a:spcBef>
            </a:pPr>
            <a:r>
              <a:rPr lang="en-US" sz="5600" strike="noStrike" u="none">
                <a:solidFill>
                  <a:srgbClr val="FFFFFF"/>
                </a:solidFill>
                <a:latin typeface="Monument Bold"/>
                <a:ea typeface="Monument Bold"/>
                <a:cs typeface="Monument Bold"/>
                <a:sym typeface="Monument Bold"/>
              </a:rPr>
              <a:t>1</a:t>
            </a:r>
          </a:p>
        </p:txBody>
      </p:sp>
      <p:sp>
        <p:nvSpPr>
          <p:cNvPr name="TextBox 6" id="6"/>
          <p:cNvSpPr txBox="true"/>
          <p:nvPr/>
        </p:nvSpPr>
        <p:spPr>
          <a:xfrm rot="0">
            <a:off x="10215027" y="5254392"/>
            <a:ext cx="1099467" cy="857250"/>
          </a:xfrm>
          <a:prstGeom prst="rect">
            <a:avLst/>
          </a:prstGeom>
        </p:spPr>
        <p:txBody>
          <a:bodyPr anchor="t" rtlCol="false" tIns="0" lIns="0" bIns="0" rIns="0">
            <a:spAutoFit/>
          </a:bodyPr>
          <a:lstStyle/>
          <a:p>
            <a:pPr algn="l" marL="0" indent="0" lvl="1">
              <a:lnSpc>
                <a:spcPts val="6720"/>
              </a:lnSpc>
              <a:spcBef>
                <a:spcPct val="0"/>
              </a:spcBef>
            </a:pPr>
            <a:r>
              <a:rPr lang="en-US" sz="5600">
                <a:solidFill>
                  <a:srgbClr val="FFFFFF"/>
                </a:solidFill>
                <a:latin typeface="Monument Bold"/>
                <a:ea typeface="Monument Bold"/>
                <a:cs typeface="Monument Bold"/>
                <a:sym typeface="Monument Bold"/>
              </a:rPr>
              <a:t>4</a:t>
            </a:r>
          </a:p>
        </p:txBody>
      </p:sp>
      <p:sp>
        <p:nvSpPr>
          <p:cNvPr name="TextBox 7" id="7"/>
          <p:cNvSpPr txBox="true"/>
          <p:nvPr/>
        </p:nvSpPr>
        <p:spPr>
          <a:xfrm rot="0">
            <a:off x="1028700" y="6492642"/>
            <a:ext cx="1099467" cy="857250"/>
          </a:xfrm>
          <a:prstGeom prst="rect">
            <a:avLst/>
          </a:prstGeom>
        </p:spPr>
        <p:txBody>
          <a:bodyPr anchor="t" rtlCol="false" tIns="0" lIns="0" bIns="0" rIns="0">
            <a:spAutoFit/>
          </a:bodyPr>
          <a:lstStyle/>
          <a:p>
            <a:pPr algn="l" marL="0" indent="0" lvl="1">
              <a:lnSpc>
                <a:spcPts val="6720"/>
              </a:lnSpc>
              <a:spcBef>
                <a:spcPct val="0"/>
              </a:spcBef>
            </a:pPr>
            <a:r>
              <a:rPr lang="en-US" sz="5600">
                <a:solidFill>
                  <a:srgbClr val="FFFFFF"/>
                </a:solidFill>
                <a:latin typeface="Monument Bold"/>
                <a:ea typeface="Monument Bold"/>
                <a:cs typeface="Monument Bold"/>
                <a:sym typeface="Monument Bold"/>
              </a:rPr>
              <a:t>2</a:t>
            </a:r>
          </a:p>
        </p:txBody>
      </p:sp>
      <p:sp>
        <p:nvSpPr>
          <p:cNvPr name="TextBox 8" id="8"/>
          <p:cNvSpPr txBox="true"/>
          <p:nvPr/>
        </p:nvSpPr>
        <p:spPr>
          <a:xfrm rot="0">
            <a:off x="10215027" y="6492642"/>
            <a:ext cx="1099467" cy="857250"/>
          </a:xfrm>
          <a:prstGeom prst="rect">
            <a:avLst/>
          </a:prstGeom>
        </p:spPr>
        <p:txBody>
          <a:bodyPr anchor="t" rtlCol="false" tIns="0" lIns="0" bIns="0" rIns="0">
            <a:spAutoFit/>
          </a:bodyPr>
          <a:lstStyle/>
          <a:p>
            <a:pPr algn="l" marL="0" indent="0" lvl="1">
              <a:lnSpc>
                <a:spcPts val="6720"/>
              </a:lnSpc>
              <a:spcBef>
                <a:spcPct val="0"/>
              </a:spcBef>
            </a:pPr>
            <a:r>
              <a:rPr lang="en-US" sz="5600">
                <a:solidFill>
                  <a:srgbClr val="FFFFFF"/>
                </a:solidFill>
                <a:latin typeface="Monument Bold"/>
                <a:ea typeface="Monument Bold"/>
                <a:cs typeface="Monument Bold"/>
                <a:sym typeface="Monument Bold"/>
              </a:rPr>
              <a:t>5</a:t>
            </a:r>
          </a:p>
        </p:txBody>
      </p:sp>
      <p:sp>
        <p:nvSpPr>
          <p:cNvPr name="TextBox 9" id="9"/>
          <p:cNvSpPr txBox="true"/>
          <p:nvPr/>
        </p:nvSpPr>
        <p:spPr>
          <a:xfrm rot="0">
            <a:off x="1028700" y="7729701"/>
            <a:ext cx="1099467" cy="857250"/>
          </a:xfrm>
          <a:prstGeom prst="rect">
            <a:avLst/>
          </a:prstGeom>
        </p:spPr>
        <p:txBody>
          <a:bodyPr anchor="t" rtlCol="false" tIns="0" lIns="0" bIns="0" rIns="0">
            <a:spAutoFit/>
          </a:bodyPr>
          <a:lstStyle/>
          <a:p>
            <a:pPr algn="l" marL="0" indent="0" lvl="1">
              <a:lnSpc>
                <a:spcPts val="6720"/>
              </a:lnSpc>
              <a:spcBef>
                <a:spcPct val="0"/>
              </a:spcBef>
            </a:pPr>
            <a:r>
              <a:rPr lang="en-US" sz="5600">
                <a:solidFill>
                  <a:srgbClr val="FFFFFF"/>
                </a:solidFill>
                <a:latin typeface="Monument Bold"/>
                <a:ea typeface="Monument Bold"/>
                <a:cs typeface="Monument Bold"/>
                <a:sym typeface="Monument Bold"/>
              </a:rPr>
              <a:t>3</a:t>
            </a:r>
          </a:p>
        </p:txBody>
      </p:sp>
      <p:sp>
        <p:nvSpPr>
          <p:cNvPr name="TextBox 10" id="10"/>
          <p:cNvSpPr txBox="true"/>
          <p:nvPr/>
        </p:nvSpPr>
        <p:spPr>
          <a:xfrm rot="0">
            <a:off x="2128167" y="5378812"/>
            <a:ext cx="5210292" cy="638175"/>
          </a:xfrm>
          <a:prstGeom prst="rect">
            <a:avLst/>
          </a:prstGeom>
        </p:spPr>
        <p:txBody>
          <a:bodyPr anchor="t" rtlCol="false" tIns="0" lIns="0" bIns="0" rIns="0">
            <a:spAutoFit/>
          </a:bodyPr>
          <a:lstStyle/>
          <a:p>
            <a:pPr algn="l" marL="0" indent="0" lvl="1">
              <a:lnSpc>
                <a:spcPts val="2520"/>
              </a:lnSpc>
              <a:spcBef>
                <a:spcPct val="0"/>
              </a:spcBef>
            </a:pPr>
            <a:r>
              <a:rPr lang="en-US" b="true" sz="2100" spc="-105">
                <a:solidFill>
                  <a:srgbClr val="FFFFFF"/>
                </a:solidFill>
                <a:latin typeface="Open Sauce Bold"/>
                <a:ea typeface="Open Sauce Bold"/>
                <a:cs typeface="Open Sauce Bold"/>
                <a:sym typeface="Open Sauce Bold"/>
              </a:rPr>
              <a:t>O‘ZBEKISTON </a:t>
            </a:r>
            <a:r>
              <a:rPr lang="en-US" b="true" sz="2100" spc="-105" strike="noStrike" u="none">
                <a:solidFill>
                  <a:srgbClr val="FFFFFF"/>
                </a:solidFill>
                <a:latin typeface="Open Sauce Bold"/>
                <a:ea typeface="Open Sauce Bold"/>
                <a:cs typeface="Open Sauce Bold"/>
                <a:sym typeface="Open Sauce Bold"/>
              </a:rPr>
              <a:t>MUSTAQILLIKKA ERISHGANDAN KEYINGI TASHQI SIYOSATI</a:t>
            </a:r>
          </a:p>
        </p:txBody>
      </p:sp>
      <p:sp>
        <p:nvSpPr>
          <p:cNvPr name="TextBox 11" id="11"/>
          <p:cNvSpPr txBox="true"/>
          <p:nvPr/>
        </p:nvSpPr>
        <p:spPr>
          <a:xfrm rot="0">
            <a:off x="11314494" y="5409332"/>
            <a:ext cx="4522325" cy="676275"/>
          </a:xfrm>
          <a:prstGeom prst="rect">
            <a:avLst/>
          </a:prstGeom>
        </p:spPr>
        <p:txBody>
          <a:bodyPr anchor="t" rtlCol="false" tIns="0" lIns="0" bIns="0" rIns="0">
            <a:spAutoFit/>
          </a:bodyPr>
          <a:lstStyle/>
          <a:p>
            <a:pPr algn="l">
              <a:lnSpc>
                <a:spcPts val="2760"/>
              </a:lnSpc>
            </a:pPr>
            <a:r>
              <a:rPr lang="en-US" b="true" sz="2300" spc="-115">
                <a:solidFill>
                  <a:srgbClr val="FFFFFF"/>
                </a:solidFill>
                <a:latin typeface="Open Sauce Bold"/>
                <a:ea typeface="Open Sauce Bold"/>
                <a:cs typeface="Open Sauce Bold"/>
                <a:sym typeface="Open Sauce Bold"/>
              </a:rPr>
              <a:t>TA’LIM, ILM-FAN VA MADANIYAT SOHALARIDA HAMKORLIK</a:t>
            </a:r>
          </a:p>
        </p:txBody>
      </p:sp>
      <p:sp>
        <p:nvSpPr>
          <p:cNvPr name="TextBox 12" id="12"/>
          <p:cNvSpPr txBox="true"/>
          <p:nvPr/>
        </p:nvSpPr>
        <p:spPr>
          <a:xfrm rot="0">
            <a:off x="2128167" y="6626587"/>
            <a:ext cx="5210292" cy="819150"/>
          </a:xfrm>
          <a:prstGeom prst="rect">
            <a:avLst/>
          </a:prstGeom>
        </p:spPr>
        <p:txBody>
          <a:bodyPr anchor="t" rtlCol="false" tIns="0" lIns="0" bIns="0" rIns="0">
            <a:spAutoFit/>
          </a:bodyPr>
          <a:lstStyle/>
          <a:p>
            <a:pPr algn="l" marL="0" indent="0" lvl="1">
              <a:lnSpc>
                <a:spcPts val="3239"/>
              </a:lnSpc>
              <a:spcBef>
                <a:spcPct val="0"/>
              </a:spcBef>
            </a:pPr>
            <a:r>
              <a:rPr lang="en-US" b="true" sz="2699" spc="-134">
                <a:solidFill>
                  <a:srgbClr val="FFFFFF"/>
                </a:solidFill>
                <a:latin typeface="Open Sauce Bold"/>
                <a:ea typeface="Open Sauce Bold"/>
                <a:cs typeface="Open Sauce Bold"/>
                <a:sym typeface="Open Sauce Bold"/>
              </a:rPr>
              <a:t>O‘ZBEKISTON VA BM</a:t>
            </a:r>
            <a:r>
              <a:rPr lang="en-US" b="true" sz="2699" spc="-134" strike="noStrike" u="none">
                <a:solidFill>
                  <a:srgbClr val="FFFFFF"/>
                </a:solidFill>
                <a:latin typeface="Open Sauce Bold"/>
                <a:ea typeface="Open Sauce Bold"/>
                <a:cs typeface="Open Sauce Bold"/>
                <a:sym typeface="Open Sauce Bold"/>
              </a:rPr>
              <a:t>T ALOQALARI</a:t>
            </a:r>
          </a:p>
        </p:txBody>
      </p:sp>
      <p:sp>
        <p:nvSpPr>
          <p:cNvPr name="TextBox 13" id="13"/>
          <p:cNvSpPr txBox="true"/>
          <p:nvPr/>
        </p:nvSpPr>
        <p:spPr>
          <a:xfrm rot="0">
            <a:off x="11314494" y="6638057"/>
            <a:ext cx="4522325" cy="685800"/>
          </a:xfrm>
          <a:prstGeom prst="rect">
            <a:avLst/>
          </a:prstGeom>
        </p:spPr>
        <p:txBody>
          <a:bodyPr anchor="t" rtlCol="false" tIns="0" lIns="0" bIns="0" rIns="0">
            <a:spAutoFit/>
          </a:bodyPr>
          <a:lstStyle/>
          <a:p>
            <a:pPr algn="l">
              <a:lnSpc>
                <a:spcPts val="2759"/>
              </a:lnSpc>
            </a:pPr>
            <a:r>
              <a:rPr lang="en-US" b="true" sz="2299" spc="-114">
                <a:solidFill>
                  <a:srgbClr val="FFFFFF"/>
                </a:solidFill>
                <a:latin typeface="Open Sauce Bold"/>
                <a:ea typeface="Open Sauce Bold"/>
                <a:cs typeface="Open Sauce Bold"/>
                <a:sym typeface="Open Sauce Bold"/>
              </a:rPr>
              <a:t>PREZIDENT TASHABBUSLARI XALQARO MINBARDA</a:t>
            </a:r>
          </a:p>
        </p:txBody>
      </p:sp>
      <p:sp>
        <p:nvSpPr>
          <p:cNvPr name="TextBox 14" id="14"/>
          <p:cNvSpPr txBox="true"/>
          <p:nvPr/>
        </p:nvSpPr>
        <p:spPr>
          <a:xfrm rot="0">
            <a:off x="2128167" y="7863646"/>
            <a:ext cx="5210292" cy="781050"/>
          </a:xfrm>
          <a:prstGeom prst="rect">
            <a:avLst/>
          </a:prstGeom>
        </p:spPr>
        <p:txBody>
          <a:bodyPr anchor="t" rtlCol="false" tIns="0" lIns="0" bIns="0" rIns="0">
            <a:spAutoFit/>
          </a:bodyPr>
          <a:lstStyle/>
          <a:p>
            <a:pPr algn="l" marL="0" indent="0" lvl="1">
              <a:lnSpc>
                <a:spcPts val="3119"/>
              </a:lnSpc>
              <a:spcBef>
                <a:spcPct val="0"/>
              </a:spcBef>
            </a:pPr>
            <a:r>
              <a:rPr lang="en-US" b="true" sz="2599" spc="-129">
                <a:solidFill>
                  <a:srgbClr val="FFFFFF"/>
                </a:solidFill>
                <a:latin typeface="Open Sauce Bold"/>
                <a:ea typeface="Open Sauce Bold"/>
                <a:cs typeface="Open Sauce Bold"/>
                <a:sym typeface="Open Sauce Bold"/>
              </a:rPr>
              <a:t>BMT DOIRASIDA ILGA</a:t>
            </a:r>
            <a:r>
              <a:rPr lang="en-US" b="true" sz="2599" spc="-129" strike="noStrike" u="none">
                <a:solidFill>
                  <a:srgbClr val="FFFFFF"/>
                </a:solidFill>
                <a:latin typeface="Open Sauce Bold"/>
                <a:ea typeface="Open Sauce Bold"/>
                <a:cs typeface="Open Sauce Bold"/>
                <a:sym typeface="Open Sauce Bold"/>
              </a:rPr>
              <a:t>RI SURILGAN TASHABBUSLAR</a:t>
            </a:r>
          </a:p>
        </p:txBody>
      </p:sp>
      <p:sp>
        <p:nvSpPr>
          <p:cNvPr name="Freeform 15" id="15"/>
          <p:cNvSpPr/>
          <p:nvPr/>
        </p:nvSpPr>
        <p:spPr>
          <a:xfrm flipH="false" flipV="true" rot="0">
            <a:off x="7709933" y="5399807"/>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true" rot="0">
            <a:off x="16210054" y="5388337"/>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true" rot="0">
            <a:off x="7709933" y="6638057"/>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true" rot="0">
            <a:off x="16210054" y="6626587"/>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true" rot="0">
            <a:off x="7709933" y="7875116"/>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048645"/>
            <a:chOff x="0" y="0"/>
            <a:chExt cx="24384000" cy="8064860"/>
          </a:xfrm>
        </p:grpSpPr>
        <p:pic>
          <p:nvPicPr>
            <p:cNvPr name="Picture 3" id="3"/>
            <p:cNvPicPr>
              <a:picLocks noChangeAspect="true"/>
            </p:cNvPicPr>
            <p:nvPr/>
          </p:nvPicPr>
          <p:blipFill>
            <a:blip r:embed="rId2"/>
            <a:srcRect l="0" t="24752" r="0" b="24752"/>
            <a:stretch>
              <a:fillRect/>
            </a:stretch>
          </p:blipFill>
          <p:spPr>
            <a:xfrm flipH="false" flipV="false">
              <a:off x="0" y="0"/>
              <a:ext cx="24384000" cy="8064860"/>
            </a:xfrm>
            <a:prstGeom prst="rect">
              <a:avLst/>
            </a:prstGeom>
          </p:spPr>
        </p:pic>
      </p:grpSp>
      <p:sp>
        <p:nvSpPr>
          <p:cNvPr name="AutoShape 4" id="4"/>
          <p:cNvSpPr/>
          <p:nvPr/>
        </p:nvSpPr>
        <p:spPr>
          <a:xfrm>
            <a:off x="1028700" y="1617014"/>
            <a:ext cx="16230600"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7182055"/>
            <a:ext cx="8510806" cy="2324102"/>
          </a:xfrm>
          <a:prstGeom prst="rect">
            <a:avLst/>
          </a:prstGeom>
        </p:spPr>
        <p:txBody>
          <a:bodyPr anchor="t" rtlCol="false" tIns="0" lIns="0" bIns="0" rIns="0">
            <a:spAutoFit/>
          </a:bodyPr>
          <a:lstStyle/>
          <a:p>
            <a:pPr algn="l" marL="0" indent="0" lvl="1">
              <a:lnSpc>
                <a:spcPts val="4500"/>
              </a:lnSpc>
            </a:pPr>
            <a:r>
              <a:rPr lang="en-US" sz="4500" spc="-90">
                <a:solidFill>
                  <a:srgbClr val="140E0C"/>
                </a:solidFill>
                <a:latin typeface="Monument Bold"/>
                <a:ea typeface="Monument Bold"/>
                <a:cs typeface="Monument Bold"/>
                <a:sym typeface="Monument Bold"/>
              </a:rPr>
              <a:t>O‘ZB</a:t>
            </a:r>
            <a:r>
              <a:rPr lang="en-US" sz="4500" spc="-90" strike="noStrike" u="none">
                <a:solidFill>
                  <a:srgbClr val="140E0C"/>
                </a:solidFill>
                <a:latin typeface="Monument Bold"/>
                <a:ea typeface="Monument Bold"/>
                <a:cs typeface="Monument Bold"/>
                <a:sym typeface="Monument Bold"/>
              </a:rPr>
              <a:t>EKISTON MUSTAQILLIKKA ERISHGANDAN KEYINGI TASHQI SIYOSATI</a:t>
            </a:r>
          </a:p>
        </p:txBody>
      </p:sp>
      <p:sp>
        <p:nvSpPr>
          <p:cNvPr name="TextBox 7" id="7"/>
          <p:cNvSpPr txBox="true"/>
          <p:nvPr/>
        </p:nvSpPr>
        <p:spPr>
          <a:xfrm rot="0">
            <a:off x="11246687" y="7593921"/>
            <a:ext cx="6012613" cy="1664379"/>
          </a:xfrm>
          <a:prstGeom prst="rect">
            <a:avLst/>
          </a:prstGeom>
        </p:spPr>
        <p:txBody>
          <a:bodyPr anchor="t" rtlCol="false" tIns="0" lIns="0" bIns="0" rIns="0">
            <a:spAutoFit/>
          </a:bodyPr>
          <a:lstStyle/>
          <a:p>
            <a:pPr algn="l" marL="0" indent="0" lvl="0">
              <a:lnSpc>
                <a:spcPts val="2652"/>
              </a:lnSpc>
              <a:spcBef>
                <a:spcPct val="0"/>
              </a:spcBef>
            </a:pPr>
            <a:r>
              <a:rPr lang="en-US" sz="1768">
                <a:solidFill>
                  <a:srgbClr val="140E0C"/>
                </a:solidFill>
                <a:latin typeface="Open Sauce"/>
                <a:ea typeface="Open Sauce"/>
                <a:cs typeface="Open Sauce"/>
                <a:sym typeface="Open Sauce"/>
              </a:rPr>
              <a:t>1991-y</a:t>
            </a:r>
            <a:r>
              <a:rPr lang="en-US" sz="1768" strike="noStrike">
                <a:solidFill>
                  <a:srgbClr val="140E0C"/>
                </a:solidFill>
                <a:latin typeface="Open Sauce"/>
                <a:ea typeface="Open Sauce"/>
                <a:cs typeface="Open Sauce"/>
                <a:sym typeface="Open Sauce"/>
              </a:rPr>
              <a:t>il 1-sentabrda O‘zbekiston Respublikasining mustaqilligi e'lon qilinishi bilan mamlakat yangi davrga qadam qo‘ydi. Mustaqillik O‘zbekistonga mustaqil tashqi siyosat yuritish imkonini berdi. Bu siyosat quyidagi asosiy tamoyillar asosida shakllandi: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450D"/>
        </a:solidFill>
      </p:bgPr>
    </p:bg>
    <p:spTree>
      <p:nvGrpSpPr>
        <p:cNvPr id="1" name=""/>
        <p:cNvGrpSpPr/>
        <p:nvPr/>
      </p:nvGrpSpPr>
      <p:grpSpPr>
        <a:xfrm>
          <a:off x="0" y="0"/>
          <a:ext cx="0" cy="0"/>
          <a:chOff x="0" y="0"/>
          <a:chExt cx="0" cy="0"/>
        </a:xfrm>
      </p:grpSpPr>
      <p:sp>
        <p:nvSpPr>
          <p:cNvPr name="TextBox 2" id="2"/>
          <p:cNvSpPr txBox="true"/>
          <p:nvPr/>
        </p:nvSpPr>
        <p:spPr>
          <a:xfrm rot="0">
            <a:off x="4594678" y="6655066"/>
            <a:ext cx="4549322" cy="1468653"/>
          </a:xfrm>
          <a:prstGeom prst="rect">
            <a:avLst/>
          </a:prstGeom>
        </p:spPr>
        <p:txBody>
          <a:bodyPr anchor="t" rtlCol="false" tIns="0" lIns="0" bIns="0" rIns="0">
            <a:spAutoFit/>
          </a:bodyPr>
          <a:lstStyle/>
          <a:p>
            <a:pPr algn="l" marL="0" indent="0" lvl="0">
              <a:lnSpc>
                <a:spcPts val="2331"/>
              </a:lnSpc>
              <a:spcBef>
                <a:spcPct val="0"/>
              </a:spcBef>
            </a:pPr>
            <a:r>
              <a:rPr lang="en-US" sz="1554">
                <a:solidFill>
                  <a:srgbClr val="FFFFFF"/>
                </a:solidFill>
                <a:latin typeface="Open Sauce"/>
                <a:ea typeface="Open Sauce"/>
                <a:cs typeface="Open Sauce"/>
                <a:sym typeface="Open Sauce"/>
              </a:rPr>
              <a:t>O‘zbek</a:t>
            </a:r>
            <a:r>
              <a:rPr lang="en-US" sz="1554" strike="noStrike">
                <a:solidFill>
                  <a:srgbClr val="FFFFFF"/>
                </a:solidFill>
                <a:latin typeface="Open Sauce"/>
                <a:ea typeface="Open Sauce"/>
                <a:cs typeface="Open Sauce"/>
                <a:sym typeface="Open Sauce"/>
              </a:rPr>
              <a:t>iston har qanday davlat bilan o‘zaro hurmat va tenglik asosida diplomatik munosabatlar o‘rnatishga intildi. Hech bir blok yoki ittifoqqa qo‘shilmaslik, tinchliksevar tashqi siyosat yuritish ustuvor vazifa bo‘ldi.</a:t>
            </a:r>
          </a:p>
        </p:txBody>
      </p:sp>
      <p:sp>
        <p:nvSpPr>
          <p:cNvPr name="TextBox 3" id="3"/>
          <p:cNvSpPr txBox="true"/>
          <p:nvPr/>
        </p:nvSpPr>
        <p:spPr>
          <a:xfrm rot="0">
            <a:off x="11759324" y="6795934"/>
            <a:ext cx="5174825" cy="1327785"/>
          </a:xfrm>
          <a:prstGeom prst="rect">
            <a:avLst/>
          </a:prstGeom>
        </p:spPr>
        <p:txBody>
          <a:bodyPr anchor="t" rtlCol="false" tIns="0" lIns="0" bIns="0" rIns="0">
            <a:spAutoFit/>
          </a:bodyPr>
          <a:lstStyle/>
          <a:p>
            <a:pPr algn="l" marL="0" indent="0" lvl="0">
              <a:lnSpc>
                <a:spcPts val="2652"/>
              </a:lnSpc>
              <a:spcBef>
                <a:spcPct val="0"/>
              </a:spcBef>
            </a:pPr>
            <a:r>
              <a:rPr lang="en-US" sz="1768">
                <a:solidFill>
                  <a:srgbClr val="FFFFFF"/>
                </a:solidFill>
                <a:latin typeface="Open Sauce"/>
                <a:ea typeface="Open Sauce"/>
                <a:cs typeface="Open Sauce"/>
                <a:sym typeface="Open Sauce"/>
              </a:rPr>
              <a:t>Must</a:t>
            </a:r>
            <a:r>
              <a:rPr lang="en-US" sz="1768" strike="noStrike">
                <a:solidFill>
                  <a:srgbClr val="FFFFFF"/>
                </a:solidFill>
                <a:latin typeface="Open Sauce"/>
                <a:ea typeface="Open Sauce"/>
                <a:cs typeface="Open Sauce"/>
                <a:sym typeface="Open Sauce"/>
              </a:rPr>
              <a:t>aqillikning ilk yillarida tashqi siyosat O‘zbekistonning suverenitetini mustahkamlash, xalqaro maydonda tan olinishi va milliy manfaatlarini ilgari surishga qaratildi.</a:t>
            </a:r>
          </a:p>
        </p:txBody>
      </p:sp>
      <p:sp>
        <p:nvSpPr>
          <p:cNvPr name="TextBox 4" id="4"/>
          <p:cNvSpPr txBox="true"/>
          <p:nvPr/>
        </p:nvSpPr>
        <p:spPr>
          <a:xfrm rot="0">
            <a:off x="5141194" y="5597791"/>
            <a:ext cx="3827041" cy="638175"/>
          </a:xfrm>
          <a:prstGeom prst="rect">
            <a:avLst/>
          </a:prstGeom>
        </p:spPr>
        <p:txBody>
          <a:bodyPr anchor="t" rtlCol="false" tIns="0" lIns="0" bIns="0" rIns="0">
            <a:spAutoFit/>
          </a:bodyPr>
          <a:lstStyle/>
          <a:p>
            <a:pPr algn="l" marL="0" indent="0" lvl="1">
              <a:lnSpc>
                <a:spcPts val="2520"/>
              </a:lnSpc>
            </a:pPr>
            <a:r>
              <a:rPr lang="en-US" b="true" sz="2100" spc="-105">
                <a:solidFill>
                  <a:srgbClr val="FFFFFF"/>
                </a:solidFill>
                <a:latin typeface="Open Sauce Bold"/>
                <a:ea typeface="Open Sauce Bold"/>
                <a:cs typeface="Open Sauce Bold"/>
                <a:sym typeface="Open Sauce Bold"/>
              </a:rPr>
              <a:t>Tashqi siyosatda teng huquqlilik va hamkorlik</a:t>
            </a:r>
          </a:p>
        </p:txBody>
      </p:sp>
      <p:sp>
        <p:nvSpPr>
          <p:cNvPr name="TextBox 5" id="5"/>
          <p:cNvSpPr txBox="true"/>
          <p:nvPr/>
        </p:nvSpPr>
        <p:spPr>
          <a:xfrm rot="0">
            <a:off x="11759324" y="5597791"/>
            <a:ext cx="4281214" cy="638175"/>
          </a:xfrm>
          <a:prstGeom prst="rect">
            <a:avLst/>
          </a:prstGeom>
        </p:spPr>
        <p:txBody>
          <a:bodyPr anchor="t" rtlCol="false" tIns="0" lIns="0" bIns="0" rIns="0">
            <a:spAutoFit/>
          </a:bodyPr>
          <a:lstStyle/>
          <a:p>
            <a:pPr algn="l" marL="0" indent="0" lvl="1">
              <a:lnSpc>
                <a:spcPts val="2520"/>
              </a:lnSpc>
            </a:pPr>
            <a:r>
              <a:rPr lang="en-US" b="true" sz="2100" spc="-105">
                <a:solidFill>
                  <a:srgbClr val="FFFFFF"/>
                </a:solidFill>
                <a:latin typeface="Open Sauce Bold"/>
                <a:ea typeface="Open Sauce Bold"/>
                <a:cs typeface="Open Sauce Bold"/>
                <a:sym typeface="Open Sauce Bold"/>
              </a:rPr>
              <a:t> Suv</a:t>
            </a:r>
            <a:r>
              <a:rPr lang="en-US" b="true" sz="2100" spc="-105" strike="noStrike">
                <a:solidFill>
                  <a:srgbClr val="FFFFFF"/>
                </a:solidFill>
                <a:latin typeface="Open Sauce Bold"/>
                <a:ea typeface="Open Sauce Bold"/>
                <a:cs typeface="Open Sauce Bold"/>
                <a:sym typeface="Open Sauce Bold"/>
              </a:rPr>
              <a:t>erenitet va milliy manfaatlarni himoya qilish</a:t>
            </a:r>
          </a:p>
        </p:txBody>
      </p:sp>
      <p:sp>
        <p:nvSpPr>
          <p:cNvPr name="TextBox 6" id="6"/>
          <p:cNvSpPr txBox="true"/>
          <p:nvPr/>
        </p:nvSpPr>
        <p:spPr>
          <a:xfrm rot="0">
            <a:off x="1587777" y="3474248"/>
            <a:ext cx="15671523" cy="800100"/>
          </a:xfrm>
          <a:prstGeom prst="rect">
            <a:avLst/>
          </a:prstGeom>
        </p:spPr>
        <p:txBody>
          <a:bodyPr anchor="t" rtlCol="false" tIns="0" lIns="0" bIns="0" rIns="0">
            <a:spAutoFit/>
          </a:bodyPr>
          <a:lstStyle/>
          <a:p>
            <a:pPr algn="l" marL="0" indent="0" lvl="1">
              <a:lnSpc>
                <a:spcPts val="3000"/>
              </a:lnSpc>
              <a:spcBef>
                <a:spcPct val="0"/>
              </a:spcBef>
            </a:pPr>
            <a:r>
              <a:rPr lang="en-US" sz="3000">
                <a:solidFill>
                  <a:srgbClr val="FFFFFF"/>
                </a:solidFill>
                <a:latin typeface="Monument Bold"/>
                <a:ea typeface="Monument Bold"/>
                <a:cs typeface="Monument Bold"/>
                <a:sym typeface="Monument Bold"/>
              </a:rPr>
              <a:t>O‘ZBEKISTON </a:t>
            </a:r>
            <a:r>
              <a:rPr lang="en-US" sz="3000" strike="noStrike" u="none">
                <a:solidFill>
                  <a:srgbClr val="FFFFFF"/>
                </a:solidFill>
                <a:latin typeface="Monument Bold"/>
                <a:ea typeface="Monument Bold"/>
                <a:cs typeface="Monument Bold"/>
                <a:sym typeface="Monument Bold"/>
              </a:rPr>
              <a:t>MUSTAQILLIKKA ERISHGANDAN KEYINGI TASHQI SIYOSATI</a:t>
            </a:r>
          </a:p>
        </p:txBody>
      </p:sp>
      <p:sp>
        <p:nvSpPr>
          <p:cNvPr name="AutoShape 7" id="7"/>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AutoShape 8" id="8"/>
          <p:cNvSpPr/>
          <p:nvPr/>
        </p:nvSpPr>
        <p:spPr>
          <a:xfrm>
            <a:off x="4023040" y="4749249"/>
            <a:ext cx="13236260" cy="0"/>
          </a:xfrm>
          <a:prstGeom prst="line">
            <a:avLst/>
          </a:prstGeom>
          <a:ln cap="flat" w="9525">
            <a:solidFill>
              <a:srgbClr val="FFFFFF"/>
            </a:solidFill>
            <a:prstDash val="solid"/>
            <a:headEnd type="none" len="sm" w="sm"/>
            <a:tailEnd type="none" len="sm" w="sm"/>
          </a:ln>
        </p:spPr>
      </p:sp>
      <p:sp>
        <p:nvSpPr>
          <p:cNvPr name="AutoShape 9" id="9"/>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TextBox 10" id="10"/>
          <p:cNvSpPr txBox="true"/>
          <p:nvPr/>
        </p:nvSpPr>
        <p:spPr>
          <a:xfrm rot="0">
            <a:off x="4023040" y="5656430"/>
            <a:ext cx="667175" cy="408305"/>
          </a:xfrm>
          <a:prstGeom prst="rect">
            <a:avLst/>
          </a:prstGeom>
        </p:spPr>
        <p:txBody>
          <a:bodyPr anchor="t" rtlCol="false" tIns="0" lIns="0" bIns="0" rIns="0">
            <a:spAutoFit/>
          </a:bodyPr>
          <a:lstStyle/>
          <a:p>
            <a:pPr algn="l" marL="0" indent="0" lvl="1">
              <a:lnSpc>
                <a:spcPts val="3236"/>
              </a:lnSpc>
              <a:spcBef>
                <a:spcPct val="0"/>
              </a:spcBef>
            </a:pPr>
            <a:r>
              <a:rPr lang="en-US" b="true" sz="2697" strike="noStrike" u="none">
                <a:solidFill>
                  <a:srgbClr val="FFFFFF"/>
                </a:solidFill>
                <a:latin typeface="Monument Ultra-Bold"/>
                <a:ea typeface="Monument Ultra-Bold"/>
                <a:cs typeface="Monument Ultra-Bold"/>
                <a:sym typeface="Monument Ultra-Bold"/>
              </a:rPr>
              <a:t>1</a:t>
            </a:r>
          </a:p>
        </p:txBody>
      </p:sp>
      <p:sp>
        <p:nvSpPr>
          <p:cNvPr name="TextBox 11" id="11"/>
          <p:cNvSpPr txBox="true"/>
          <p:nvPr/>
        </p:nvSpPr>
        <p:spPr>
          <a:xfrm rot="0">
            <a:off x="1028700" y="1028700"/>
            <a:ext cx="1118154" cy="723900"/>
          </a:xfrm>
          <a:prstGeom prst="rect">
            <a:avLst/>
          </a:prstGeom>
        </p:spPr>
        <p:txBody>
          <a:bodyPr anchor="t" rtlCol="false" tIns="0" lIns="0" bIns="0" rIns="0">
            <a:spAutoFit/>
          </a:bodyPr>
          <a:lstStyle/>
          <a:p>
            <a:pPr algn="l" marL="0" indent="0" lvl="1">
              <a:lnSpc>
                <a:spcPts val="5759"/>
              </a:lnSpc>
              <a:spcBef>
                <a:spcPct val="0"/>
              </a:spcBef>
            </a:pPr>
            <a:r>
              <a:rPr lang="en-US" sz="4799" strike="noStrike" u="none">
                <a:solidFill>
                  <a:srgbClr val="FFFFFF"/>
                </a:solidFill>
                <a:latin typeface="Monument Extra-Light"/>
                <a:ea typeface="Monument Extra-Light"/>
                <a:cs typeface="Monument Extra-Light"/>
                <a:sym typeface="Monument Extra-Light"/>
              </a:rPr>
              <a:t>1</a:t>
            </a:r>
          </a:p>
        </p:txBody>
      </p:sp>
      <p:sp>
        <p:nvSpPr>
          <p:cNvPr name="TextBox 12" id="12"/>
          <p:cNvSpPr txBox="true"/>
          <p:nvPr/>
        </p:nvSpPr>
        <p:spPr>
          <a:xfrm rot="0">
            <a:off x="10641170" y="5656430"/>
            <a:ext cx="667175" cy="408305"/>
          </a:xfrm>
          <a:prstGeom prst="rect">
            <a:avLst/>
          </a:prstGeom>
        </p:spPr>
        <p:txBody>
          <a:bodyPr anchor="t" rtlCol="false" tIns="0" lIns="0" bIns="0" rIns="0">
            <a:spAutoFit/>
          </a:bodyPr>
          <a:lstStyle/>
          <a:p>
            <a:pPr algn="l" marL="0" indent="0" lvl="1">
              <a:lnSpc>
                <a:spcPts val="3236"/>
              </a:lnSpc>
              <a:spcBef>
                <a:spcPct val="0"/>
              </a:spcBef>
            </a:pPr>
            <a:r>
              <a:rPr lang="en-US" b="true" sz="2697">
                <a:solidFill>
                  <a:srgbClr val="FFFFFF"/>
                </a:solidFill>
                <a:latin typeface="Monument Ultra-Bold"/>
                <a:ea typeface="Monument Ultra-Bold"/>
                <a:cs typeface="Monument Ultra-Bold"/>
                <a:sym typeface="Monument Ultra-Bold"/>
              </a:rPr>
              <a:t>2</a:t>
            </a:r>
          </a:p>
        </p:txBody>
      </p:sp>
      <p:sp>
        <p:nvSpPr>
          <p:cNvPr name="Freeform 13" id="13"/>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450D"/>
        </a:solidFill>
      </p:bgPr>
    </p:bg>
    <p:spTree>
      <p:nvGrpSpPr>
        <p:cNvPr id="1" name=""/>
        <p:cNvGrpSpPr/>
        <p:nvPr/>
      </p:nvGrpSpPr>
      <p:grpSpPr>
        <a:xfrm>
          <a:off x="0" y="0"/>
          <a:ext cx="0" cy="0"/>
          <a:chOff x="0" y="0"/>
          <a:chExt cx="0" cy="0"/>
        </a:xfrm>
      </p:grpSpPr>
      <p:sp>
        <p:nvSpPr>
          <p:cNvPr name="TextBox 2" id="2"/>
          <p:cNvSpPr txBox="true"/>
          <p:nvPr/>
        </p:nvSpPr>
        <p:spPr>
          <a:xfrm rot="0">
            <a:off x="3054199" y="5095875"/>
            <a:ext cx="4549322" cy="1468653"/>
          </a:xfrm>
          <a:prstGeom prst="rect">
            <a:avLst/>
          </a:prstGeom>
        </p:spPr>
        <p:txBody>
          <a:bodyPr anchor="t" rtlCol="false" tIns="0" lIns="0" bIns="0" rIns="0">
            <a:spAutoFit/>
          </a:bodyPr>
          <a:lstStyle/>
          <a:p>
            <a:pPr algn="l" marL="0" indent="0" lvl="0">
              <a:lnSpc>
                <a:spcPts val="2331"/>
              </a:lnSpc>
              <a:spcBef>
                <a:spcPct val="0"/>
              </a:spcBef>
            </a:pPr>
            <a:r>
              <a:rPr lang="en-US" sz="1554">
                <a:solidFill>
                  <a:srgbClr val="FFFFFF"/>
                </a:solidFill>
                <a:latin typeface="Open Sauce"/>
                <a:ea typeface="Open Sauce"/>
                <a:cs typeface="Open Sauce"/>
                <a:sym typeface="Open Sauce"/>
              </a:rPr>
              <a:t>1992-yilda O‘zbek</a:t>
            </a:r>
            <a:r>
              <a:rPr lang="en-US" sz="1554" strike="noStrike">
                <a:solidFill>
                  <a:srgbClr val="FFFFFF"/>
                </a:solidFill>
                <a:latin typeface="Open Sauce"/>
                <a:ea typeface="Open Sauce"/>
                <a:cs typeface="Open Sauce"/>
                <a:sym typeface="Open Sauce"/>
              </a:rPr>
              <a:t>iston Birlashgan Millatlar Tashkilotiga a’zo bo‘ldi. Shundan so‘ng YXHT, Islom Hamkorlik Tashkiloti, SHHT, MDH, YUNESKO va boshqa ko‘plab xalqaro tashkilotlar bilan hamkorlik yo‘lga qo‘yildi.</a:t>
            </a:r>
          </a:p>
        </p:txBody>
      </p:sp>
      <p:sp>
        <p:nvSpPr>
          <p:cNvPr name="TextBox 3" id="3"/>
          <p:cNvSpPr txBox="true"/>
          <p:nvPr/>
        </p:nvSpPr>
        <p:spPr>
          <a:xfrm rot="0">
            <a:off x="11214317" y="5095875"/>
            <a:ext cx="5351086" cy="1371389"/>
          </a:xfrm>
          <a:prstGeom prst="rect">
            <a:avLst/>
          </a:prstGeom>
        </p:spPr>
        <p:txBody>
          <a:bodyPr anchor="t" rtlCol="false" tIns="0" lIns="0" bIns="0" rIns="0">
            <a:spAutoFit/>
          </a:bodyPr>
          <a:lstStyle/>
          <a:p>
            <a:pPr algn="l" marL="0" indent="0" lvl="0">
              <a:lnSpc>
                <a:spcPts val="2742"/>
              </a:lnSpc>
              <a:spcBef>
                <a:spcPct val="0"/>
              </a:spcBef>
            </a:pPr>
            <a:r>
              <a:rPr lang="en-US" sz="1828">
                <a:solidFill>
                  <a:srgbClr val="FFFFFF"/>
                </a:solidFill>
                <a:latin typeface="Open Sauce"/>
                <a:ea typeface="Open Sauce"/>
                <a:cs typeface="Open Sauce"/>
                <a:sym typeface="Open Sauce"/>
              </a:rPr>
              <a:t>O‘zbekisto</a:t>
            </a:r>
            <a:r>
              <a:rPr lang="en-US" sz="1828" strike="noStrike">
                <a:solidFill>
                  <a:srgbClr val="FFFFFF"/>
                </a:solidFill>
                <a:latin typeface="Open Sauce"/>
                <a:ea typeface="Open Sauce"/>
                <a:cs typeface="Open Sauce"/>
                <a:sym typeface="Open Sauce"/>
              </a:rPr>
              <a:t>n tashqi siyosatining muhim yo‘nalishlaridan biri Markaziy Osiyoda tinchlik va xavfsizlikni ta’minlash, ekstremizm va terrorizmga qarshi kurashish bo‘ldi</a:t>
            </a:r>
          </a:p>
        </p:txBody>
      </p:sp>
      <p:sp>
        <p:nvSpPr>
          <p:cNvPr name="TextBox 4" id="4"/>
          <p:cNvSpPr txBox="true"/>
          <p:nvPr/>
        </p:nvSpPr>
        <p:spPr>
          <a:xfrm rot="0">
            <a:off x="3415339" y="3496328"/>
            <a:ext cx="3827041" cy="638175"/>
          </a:xfrm>
          <a:prstGeom prst="rect">
            <a:avLst/>
          </a:prstGeom>
        </p:spPr>
        <p:txBody>
          <a:bodyPr anchor="t" rtlCol="false" tIns="0" lIns="0" bIns="0" rIns="0">
            <a:spAutoFit/>
          </a:bodyPr>
          <a:lstStyle/>
          <a:p>
            <a:pPr algn="l" marL="0" indent="0" lvl="1">
              <a:lnSpc>
                <a:spcPts val="2520"/>
              </a:lnSpc>
            </a:pPr>
            <a:r>
              <a:rPr lang="en-US" b="true" sz="2100" spc="-105">
                <a:solidFill>
                  <a:srgbClr val="FFFFFF"/>
                </a:solidFill>
                <a:latin typeface="Open Sauce Bold"/>
                <a:ea typeface="Open Sauce Bold"/>
                <a:cs typeface="Open Sauce Bold"/>
                <a:sym typeface="Open Sauce Bold"/>
              </a:rPr>
              <a:t>Xalqaro tashkilotlarga a’zo bo‘lish</a:t>
            </a:r>
          </a:p>
        </p:txBody>
      </p:sp>
      <p:sp>
        <p:nvSpPr>
          <p:cNvPr name="TextBox 5" id="5"/>
          <p:cNvSpPr txBox="true"/>
          <p:nvPr/>
        </p:nvSpPr>
        <p:spPr>
          <a:xfrm rot="0">
            <a:off x="11408830" y="3763663"/>
            <a:ext cx="4281214" cy="323850"/>
          </a:xfrm>
          <a:prstGeom prst="rect">
            <a:avLst/>
          </a:prstGeom>
        </p:spPr>
        <p:txBody>
          <a:bodyPr anchor="t" rtlCol="false" tIns="0" lIns="0" bIns="0" rIns="0">
            <a:spAutoFit/>
          </a:bodyPr>
          <a:lstStyle/>
          <a:p>
            <a:pPr algn="l" marL="0" indent="0" lvl="1">
              <a:lnSpc>
                <a:spcPts val="2520"/>
              </a:lnSpc>
            </a:pPr>
            <a:r>
              <a:rPr lang="en-US" b="true" sz="2100" spc="-105">
                <a:solidFill>
                  <a:srgbClr val="FFFFFF"/>
                </a:solidFill>
                <a:latin typeface="Open Sauce Bold"/>
                <a:ea typeface="Open Sauce Bold"/>
                <a:cs typeface="Open Sauce Bold"/>
                <a:sym typeface="Open Sauce Bold"/>
              </a:rPr>
              <a:t>M</a:t>
            </a:r>
            <a:r>
              <a:rPr lang="en-US" b="true" sz="2100" spc="-105" strike="noStrike">
                <a:solidFill>
                  <a:srgbClr val="FFFFFF"/>
                </a:solidFill>
                <a:latin typeface="Open Sauce Bold"/>
                <a:ea typeface="Open Sauce Bold"/>
                <a:cs typeface="Open Sauce Bold"/>
                <a:sym typeface="Open Sauce Bold"/>
              </a:rPr>
              <a:t>intaqaviy xavfsizlik va barqarorlik</a:t>
            </a:r>
          </a:p>
        </p:txBody>
      </p:sp>
      <p:sp>
        <p:nvSpPr>
          <p:cNvPr name="AutoShape 6" id="6"/>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AutoShape 7" id="7"/>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TextBox 8" id="8"/>
          <p:cNvSpPr txBox="true"/>
          <p:nvPr/>
        </p:nvSpPr>
        <p:spPr>
          <a:xfrm rot="0">
            <a:off x="2146854" y="3726198"/>
            <a:ext cx="667175" cy="408305"/>
          </a:xfrm>
          <a:prstGeom prst="rect">
            <a:avLst/>
          </a:prstGeom>
        </p:spPr>
        <p:txBody>
          <a:bodyPr anchor="t" rtlCol="false" tIns="0" lIns="0" bIns="0" rIns="0">
            <a:spAutoFit/>
          </a:bodyPr>
          <a:lstStyle/>
          <a:p>
            <a:pPr algn="l" marL="0" indent="0" lvl="1">
              <a:lnSpc>
                <a:spcPts val="3236"/>
              </a:lnSpc>
              <a:spcBef>
                <a:spcPct val="0"/>
              </a:spcBef>
            </a:pPr>
            <a:r>
              <a:rPr lang="en-US" b="true" sz="2697">
                <a:solidFill>
                  <a:srgbClr val="FFFFFF"/>
                </a:solidFill>
                <a:latin typeface="Monument Ultra-Bold"/>
                <a:ea typeface="Monument Ultra-Bold"/>
                <a:cs typeface="Monument Ultra-Bold"/>
                <a:sym typeface="Monument Ultra-Bold"/>
              </a:rPr>
              <a:t>3</a:t>
            </a:r>
          </a:p>
        </p:txBody>
      </p:sp>
      <p:sp>
        <p:nvSpPr>
          <p:cNvPr name="TextBox 9" id="9"/>
          <p:cNvSpPr txBox="true"/>
          <p:nvPr/>
        </p:nvSpPr>
        <p:spPr>
          <a:xfrm rot="0">
            <a:off x="1028700" y="1028700"/>
            <a:ext cx="1118154" cy="723900"/>
          </a:xfrm>
          <a:prstGeom prst="rect">
            <a:avLst/>
          </a:prstGeom>
        </p:spPr>
        <p:txBody>
          <a:bodyPr anchor="t" rtlCol="false" tIns="0" lIns="0" bIns="0" rIns="0">
            <a:spAutoFit/>
          </a:bodyPr>
          <a:lstStyle/>
          <a:p>
            <a:pPr algn="l" marL="0" indent="0" lvl="1">
              <a:lnSpc>
                <a:spcPts val="5759"/>
              </a:lnSpc>
              <a:spcBef>
                <a:spcPct val="0"/>
              </a:spcBef>
            </a:pPr>
            <a:r>
              <a:rPr lang="en-US" sz="4799" strike="noStrike" u="none">
                <a:solidFill>
                  <a:srgbClr val="FFFFFF"/>
                </a:solidFill>
                <a:latin typeface="Monument Extra-Light"/>
                <a:ea typeface="Monument Extra-Light"/>
                <a:cs typeface="Monument Extra-Light"/>
                <a:sym typeface="Monument Extra-Light"/>
              </a:rPr>
              <a:t>1</a:t>
            </a:r>
          </a:p>
        </p:txBody>
      </p:sp>
      <p:sp>
        <p:nvSpPr>
          <p:cNvPr name="TextBox 10" id="10"/>
          <p:cNvSpPr txBox="true"/>
          <p:nvPr/>
        </p:nvSpPr>
        <p:spPr>
          <a:xfrm rot="0">
            <a:off x="10141580" y="3820178"/>
            <a:ext cx="667175" cy="408305"/>
          </a:xfrm>
          <a:prstGeom prst="rect">
            <a:avLst/>
          </a:prstGeom>
        </p:spPr>
        <p:txBody>
          <a:bodyPr anchor="t" rtlCol="false" tIns="0" lIns="0" bIns="0" rIns="0">
            <a:spAutoFit/>
          </a:bodyPr>
          <a:lstStyle/>
          <a:p>
            <a:pPr algn="l" marL="0" indent="0" lvl="1">
              <a:lnSpc>
                <a:spcPts val="3236"/>
              </a:lnSpc>
              <a:spcBef>
                <a:spcPct val="0"/>
              </a:spcBef>
            </a:pPr>
            <a:r>
              <a:rPr lang="en-US" b="true" sz="2697">
                <a:solidFill>
                  <a:srgbClr val="FFFFFF"/>
                </a:solidFill>
                <a:latin typeface="Monument Ultra-Bold"/>
                <a:ea typeface="Monument Ultra-Bold"/>
                <a:cs typeface="Monument Ultra-Bold"/>
                <a:sym typeface="Monument Ultra-Bold"/>
              </a:rPr>
              <a:t>4</a:t>
            </a:r>
          </a:p>
        </p:txBody>
      </p:sp>
      <p:sp>
        <p:nvSpPr>
          <p:cNvPr name="Freeform 11" id="11"/>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0E0C"/>
        </a:solidFill>
      </p:bgPr>
    </p:bg>
    <p:spTree>
      <p:nvGrpSpPr>
        <p:cNvPr id="1" name=""/>
        <p:cNvGrpSpPr/>
        <p:nvPr/>
      </p:nvGrpSpPr>
      <p:grpSpPr>
        <a:xfrm>
          <a:off x="0" y="0"/>
          <a:ext cx="0" cy="0"/>
          <a:chOff x="0" y="0"/>
          <a:chExt cx="0" cy="0"/>
        </a:xfrm>
      </p:grpSpPr>
      <p:grpSp>
        <p:nvGrpSpPr>
          <p:cNvPr name="Group 2" id="2"/>
          <p:cNvGrpSpPr/>
          <p:nvPr/>
        </p:nvGrpSpPr>
        <p:grpSpPr>
          <a:xfrm rot="0">
            <a:off x="1028700" y="3661750"/>
            <a:ext cx="12393833" cy="5596550"/>
            <a:chOff x="0" y="0"/>
            <a:chExt cx="16525111" cy="7462067"/>
          </a:xfrm>
        </p:grpSpPr>
        <p:pic>
          <p:nvPicPr>
            <p:cNvPr name="Picture 3" id="3"/>
            <p:cNvPicPr>
              <a:picLocks noChangeAspect="true"/>
            </p:cNvPicPr>
            <p:nvPr/>
          </p:nvPicPr>
          <p:blipFill>
            <a:blip r:embed="rId2"/>
            <a:srcRect l="0" t="19896" r="0" b="19896"/>
            <a:stretch>
              <a:fillRect/>
            </a:stretch>
          </p:blipFill>
          <p:spPr>
            <a:xfrm flipH="false" flipV="false">
              <a:off x="0" y="0"/>
              <a:ext cx="16525111" cy="7462067"/>
            </a:xfrm>
            <a:prstGeom prst="rect">
              <a:avLst/>
            </a:prstGeom>
          </p:spPr>
        </p:pic>
      </p:grpSp>
      <p:sp>
        <p:nvSpPr>
          <p:cNvPr name="AutoShape 4" id="4"/>
          <p:cNvSpPr/>
          <p:nvPr/>
        </p:nvSpPr>
        <p:spPr>
          <a:xfrm>
            <a:off x="1028700" y="1617014"/>
            <a:ext cx="16230600" cy="0"/>
          </a:xfrm>
          <a:prstGeom prst="line">
            <a:avLst/>
          </a:prstGeom>
          <a:ln cap="flat" w="9525">
            <a:solidFill>
              <a:srgbClr val="FFFFFF"/>
            </a:solidFill>
            <a:prstDash val="solid"/>
            <a:headEnd type="none" len="sm" w="sm"/>
            <a:tailEnd type="none" len="sm" w="sm"/>
          </a:ln>
        </p:spPr>
      </p:sp>
      <p:sp>
        <p:nvSpPr>
          <p:cNvPr name="AutoShape 5" id="5"/>
          <p:cNvSpPr/>
          <p:nvPr/>
        </p:nvSpPr>
        <p:spPr>
          <a:xfrm>
            <a:off x="1028700" y="3656988"/>
            <a:ext cx="16230600" cy="0"/>
          </a:xfrm>
          <a:prstGeom prst="line">
            <a:avLst/>
          </a:prstGeom>
          <a:ln cap="flat" w="9525">
            <a:solidFill>
              <a:srgbClr val="FFFFFF"/>
            </a:solidFill>
            <a:prstDash val="solid"/>
            <a:headEnd type="none" len="sm" w="sm"/>
            <a:tailEnd type="none" len="sm" w="sm"/>
          </a:ln>
        </p:spPr>
      </p:sp>
      <p:sp>
        <p:nvSpPr>
          <p:cNvPr name="AutoShape 6" id="6"/>
          <p:cNvSpPr/>
          <p:nvPr/>
        </p:nvSpPr>
        <p:spPr>
          <a:xfrm>
            <a:off x="1028700" y="9263063"/>
            <a:ext cx="16230600"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3866083" y="5482180"/>
            <a:ext cx="3393217" cy="2427195"/>
          </a:xfrm>
          <a:prstGeom prst="rect">
            <a:avLst/>
          </a:prstGeom>
        </p:spPr>
        <p:txBody>
          <a:bodyPr anchor="t" rtlCol="false" tIns="0" lIns="0" bIns="0" rIns="0">
            <a:spAutoFit/>
          </a:bodyPr>
          <a:lstStyle/>
          <a:p>
            <a:pPr algn="l" marL="0" indent="0" lvl="0">
              <a:lnSpc>
                <a:spcPts val="2402"/>
              </a:lnSpc>
              <a:spcBef>
                <a:spcPct val="0"/>
              </a:spcBef>
            </a:pPr>
            <a:r>
              <a:rPr lang="en-US" sz="1601">
                <a:solidFill>
                  <a:srgbClr val="FFFFFF"/>
                </a:solidFill>
                <a:latin typeface="Open Sauce"/>
                <a:ea typeface="Open Sauce"/>
                <a:cs typeface="Open Sauce"/>
                <a:sym typeface="Open Sauce"/>
              </a:rPr>
              <a:t>O‘zb</a:t>
            </a:r>
            <a:r>
              <a:rPr lang="en-US" sz="1601" strike="noStrike" u="none">
                <a:solidFill>
                  <a:srgbClr val="FFFFFF"/>
                </a:solidFill>
                <a:latin typeface="Open Sauce"/>
                <a:ea typeface="Open Sauce"/>
                <a:cs typeface="Open Sauce"/>
                <a:sym typeface="Open Sauce"/>
              </a:rPr>
              <a:t>ekiston Respublikasi 1992-yil 2-mart kuni Birlashgan Millatlar Tashkilotiga (BMT) a’zo bo‘ldi. Bu tarixiy voqea mamlakatning xalqaro hamjamiyat tomonidan tan olinganini anglatdi va O‘zbekiston tashqi siyosatining asosiy yo‘nalishlaridan biriga aylandi.</a:t>
            </a:r>
          </a:p>
        </p:txBody>
      </p:sp>
      <p:sp>
        <p:nvSpPr>
          <p:cNvPr name="TextBox 9" id="9"/>
          <p:cNvSpPr txBox="true"/>
          <p:nvPr/>
        </p:nvSpPr>
        <p:spPr>
          <a:xfrm rot="0">
            <a:off x="1028700" y="2173945"/>
            <a:ext cx="16230600" cy="691516"/>
          </a:xfrm>
          <a:prstGeom prst="rect">
            <a:avLst/>
          </a:prstGeom>
        </p:spPr>
        <p:txBody>
          <a:bodyPr anchor="t" rtlCol="false" tIns="0" lIns="0" bIns="0" rIns="0">
            <a:spAutoFit/>
          </a:bodyPr>
          <a:lstStyle/>
          <a:p>
            <a:pPr algn="l" marL="0" indent="0" lvl="1">
              <a:lnSpc>
                <a:spcPts val="5100"/>
              </a:lnSpc>
              <a:spcBef>
                <a:spcPct val="0"/>
              </a:spcBef>
            </a:pPr>
            <a:r>
              <a:rPr lang="en-US" sz="5100">
                <a:solidFill>
                  <a:srgbClr val="FFFFFF"/>
                </a:solidFill>
                <a:latin typeface="Monument Bold"/>
                <a:ea typeface="Monument Bold"/>
                <a:cs typeface="Monument Bold"/>
                <a:sym typeface="Monument Bold"/>
              </a:rPr>
              <a:t>O‘Z</a:t>
            </a:r>
            <a:r>
              <a:rPr lang="en-US" sz="5100" strike="noStrike" u="none">
                <a:solidFill>
                  <a:srgbClr val="FFFFFF"/>
                </a:solidFill>
                <a:latin typeface="Monument Bold"/>
                <a:ea typeface="Monument Bold"/>
                <a:cs typeface="Monument Bold"/>
                <a:sym typeface="Monument Bold"/>
              </a:rPr>
              <a:t>BEKISTON VA BMT ALOQALARI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098074" cy="10287000"/>
            <a:chOff x="0" y="0"/>
            <a:chExt cx="10797432" cy="13716000"/>
          </a:xfrm>
        </p:grpSpPr>
        <p:pic>
          <p:nvPicPr>
            <p:cNvPr name="Picture 3" id="3"/>
            <p:cNvPicPr>
              <a:picLocks noChangeAspect="true"/>
            </p:cNvPicPr>
            <p:nvPr/>
          </p:nvPicPr>
          <p:blipFill>
            <a:blip r:embed="rId2"/>
            <a:srcRect l="26580" t="0" r="26580" b="0"/>
            <a:stretch>
              <a:fillRect/>
            </a:stretch>
          </p:blipFill>
          <p:spPr>
            <a:xfrm flipH="false" flipV="false">
              <a:off x="0" y="0"/>
              <a:ext cx="10797432" cy="13716000"/>
            </a:xfrm>
            <a:prstGeom prst="rect">
              <a:avLst/>
            </a:prstGeom>
          </p:spPr>
        </p:pic>
      </p:grpSp>
      <p:sp>
        <p:nvSpPr>
          <p:cNvPr name="AutoShape 4" id="4"/>
          <p:cNvSpPr/>
          <p:nvPr/>
        </p:nvSpPr>
        <p:spPr>
          <a:xfrm>
            <a:off x="10091156" y="1662271"/>
            <a:ext cx="7086600" cy="0"/>
          </a:xfrm>
          <a:prstGeom prst="line">
            <a:avLst/>
          </a:prstGeom>
          <a:ln cap="flat" w="9525">
            <a:solidFill>
              <a:srgbClr val="140E0C"/>
            </a:solidFill>
            <a:prstDash val="solid"/>
            <a:headEnd type="none" len="sm" w="sm"/>
            <a:tailEnd type="none" len="sm" w="sm"/>
          </a:ln>
        </p:spPr>
      </p:sp>
      <p:sp>
        <p:nvSpPr>
          <p:cNvPr name="AutoShape 5" id="5"/>
          <p:cNvSpPr/>
          <p:nvPr/>
        </p:nvSpPr>
        <p:spPr>
          <a:xfrm>
            <a:off x="10028714" y="8626793"/>
            <a:ext cx="7086600" cy="0"/>
          </a:xfrm>
          <a:prstGeom prst="line">
            <a:avLst/>
          </a:prstGeom>
          <a:ln cap="flat" w="9525">
            <a:solidFill>
              <a:srgbClr val="140E0C"/>
            </a:solidFill>
            <a:prstDash val="solid"/>
            <a:headEnd type="none" len="sm" w="sm"/>
            <a:tailEnd type="none" len="sm" w="sm"/>
          </a:ln>
        </p:spPr>
      </p:sp>
      <p:sp>
        <p:nvSpPr>
          <p:cNvPr name="Freeform 6" id="6"/>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97585" y="1950720"/>
            <a:ext cx="6673743" cy="6328410"/>
          </a:xfrm>
          <a:prstGeom prst="rect">
            <a:avLst/>
          </a:prstGeom>
        </p:spPr>
        <p:txBody>
          <a:bodyPr anchor="t" rtlCol="false" tIns="0" lIns="0" bIns="0" rIns="0">
            <a:spAutoFit/>
          </a:bodyPr>
          <a:lstStyle/>
          <a:p>
            <a:pPr algn="l" marL="0" indent="0" lvl="0">
              <a:lnSpc>
                <a:spcPts val="2849"/>
              </a:lnSpc>
              <a:spcBef>
                <a:spcPct val="0"/>
              </a:spcBef>
            </a:pPr>
            <a:r>
              <a:rPr lang="en-US" sz="1899">
                <a:solidFill>
                  <a:srgbClr val="140E0C"/>
                </a:solidFill>
                <a:latin typeface="Open Sauce"/>
                <a:ea typeface="Open Sauce"/>
                <a:cs typeface="Open Sauce"/>
                <a:sym typeface="Open Sauce"/>
              </a:rPr>
              <a:t>O‘zbek</a:t>
            </a:r>
            <a:r>
              <a:rPr lang="en-US" sz="1899" strike="noStrike" u="none">
                <a:solidFill>
                  <a:srgbClr val="140E0C"/>
                </a:solidFill>
                <a:latin typeface="Open Sauce"/>
                <a:ea typeface="Open Sauce"/>
                <a:cs typeface="Open Sauce"/>
                <a:sym typeface="Open Sauce"/>
              </a:rPr>
              <a:t>iston va BMT o‘rtasidagi hamkorlik ko‘plab yo‘nalishlarni qamrab oladi:</a:t>
            </a:r>
          </a:p>
          <a:p>
            <a:pPr algn="l" marL="410208" indent="-205104" lvl="1">
              <a:lnSpc>
                <a:spcPts val="2849"/>
              </a:lnSpc>
              <a:spcBef>
                <a:spcPct val="0"/>
              </a:spcBef>
              <a:buFont typeface="Arial"/>
              <a:buChar char="•"/>
            </a:pPr>
            <a:r>
              <a:rPr lang="en-US" sz="1899" strike="noStrike" u="none">
                <a:solidFill>
                  <a:srgbClr val="140E0C"/>
                </a:solidFill>
                <a:latin typeface="Open Sauce"/>
                <a:ea typeface="Open Sauce"/>
                <a:cs typeface="Open Sauce"/>
                <a:sym typeface="Open Sauce"/>
              </a:rPr>
              <a:t>Inson huquqlari: BMT Inson huquqlari bo‘yicha kengashi, Inson huquqlari bo‘yicha oliy komissari idorasi bilan hamkorlikda inson huquqlari bo‘yicha milliy strategiyalar ishlab chiqilmoqda.</a:t>
            </a:r>
          </a:p>
          <a:p>
            <a:pPr algn="l" marL="410208" indent="-205104" lvl="1">
              <a:lnSpc>
                <a:spcPts val="2849"/>
              </a:lnSpc>
              <a:spcBef>
                <a:spcPct val="0"/>
              </a:spcBef>
              <a:buFont typeface="Arial"/>
              <a:buChar char="•"/>
            </a:pPr>
            <a:r>
              <a:rPr lang="en-US" sz="1899" strike="noStrike" u="none">
                <a:solidFill>
                  <a:srgbClr val="140E0C"/>
                </a:solidFill>
                <a:latin typeface="Open Sauce"/>
                <a:ea typeface="Open Sauce"/>
                <a:cs typeface="Open Sauce"/>
                <a:sym typeface="Open Sauce"/>
              </a:rPr>
              <a:t>Ijtimoiy rivojlanish: BMTning UNDP (Taraqqiyot dasturi), UNICEF (Bolalar jamg‘armasi), UNFPA (Aholi jamg‘armasi) kabi agentliklari orqali O‘zbekistonda ijtimoiy loyihalar amalga oshirilmoqda.</a:t>
            </a:r>
          </a:p>
          <a:p>
            <a:pPr algn="l" marL="410208" indent="-205104" lvl="1">
              <a:lnSpc>
                <a:spcPts val="2849"/>
              </a:lnSpc>
              <a:spcBef>
                <a:spcPct val="0"/>
              </a:spcBef>
              <a:buFont typeface="Arial"/>
              <a:buChar char="•"/>
            </a:pPr>
            <a:r>
              <a:rPr lang="en-US" sz="1899" strike="noStrike" u="none">
                <a:solidFill>
                  <a:srgbClr val="140E0C"/>
                </a:solidFill>
                <a:latin typeface="Open Sauce"/>
                <a:ea typeface="Open Sauce"/>
                <a:cs typeface="Open Sauce"/>
                <a:sym typeface="Open Sauce"/>
              </a:rPr>
              <a:t>Orolbo‘yi muammosi: BMT ko‘magida Orolbo‘yi ekologik inqiroziga qarshi kurashish va mintaqani tiklashga doir loyihalar olib borilmoqda.</a:t>
            </a:r>
          </a:p>
          <a:p>
            <a:pPr algn="l" marL="410208" indent="-205104" lvl="1">
              <a:lnSpc>
                <a:spcPts val="2849"/>
              </a:lnSpc>
              <a:spcBef>
                <a:spcPct val="0"/>
              </a:spcBef>
              <a:buFont typeface="Arial"/>
              <a:buChar char="•"/>
            </a:pPr>
            <a:r>
              <a:rPr lang="en-US" sz="1899" strike="noStrike" u="none">
                <a:solidFill>
                  <a:srgbClr val="140E0C"/>
                </a:solidFill>
                <a:latin typeface="Open Sauce"/>
                <a:ea typeface="Open Sauce"/>
                <a:cs typeface="Open Sauce"/>
                <a:sym typeface="Open Sauce"/>
              </a:rPr>
              <a:t>Terrorizmga qarshi kurash: BMTning Global terrorizmga qarshi strategiyasi doirasida xavfsizlik va barqarorlikni ta’minlash borasida hamkorlik yo‘lga qo‘yilgan.</a:t>
            </a:r>
          </a:p>
          <a:p>
            <a:pPr algn="l" marL="0" indent="0" lvl="0">
              <a:lnSpc>
                <a:spcPts val="284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0E0C"/>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5789357"/>
            <a:chOff x="0" y="0"/>
            <a:chExt cx="12192000" cy="7719142"/>
          </a:xfrm>
        </p:grpSpPr>
        <p:pic>
          <p:nvPicPr>
            <p:cNvPr name="Picture 3" id="3"/>
            <p:cNvPicPr>
              <a:picLocks noChangeAspect="true"/>
            </p:cNvPicPr>
            <p:nvPr/>
          </p:nvPicPr>
          <p:blipFill>
            <a:blip r:embed="rId2"/>
            <a:srcRect l="0" t="2485" r="0" b="2485"/>
            <a:stretch>
              <a:fillRect/>
            </a:stretch>
          </p:blipFill>
          <p:spPr>
            <a:xfrm flipH="false" flipV="false">
              <a:off x="0" y="0"/>
              <a:ext cx="12192000" cy="7719142"/>
            </a:xfrm>
            <a:prstGeom prst="rect">
              <a:avLst/>
            </a:prstGeom>
          </p:spPr>
        </p:pic>
      </p:grpSp>
      <p:grpSp>
        <p:nvGrpSpPr>
          <p:cNvPr name="Group 4" id="4"/>
          <p:cNvGrpSpPr/>
          <p:nvPr/>
        </p:nvGrpSpPr>
        <p:grpSpPr>
          <a:xfrm rot="0">
            <a:off x="0" y="0"/>
            <a:ext cx="9144000" cy="5789357"/>
            <a:chOff x="0" y="0"/>
            <a:chExt cx="12192000" cy="7719142"/>
          </a:xfrm>
        </p:grpSpPr>
        <p:pic>
          <p:nvPicPr>
            <p:cNvPr name="Picture 5" id="5"/>
            <p:cNvPicPr>
              <a:picLocks noChangeAspect="true"/>
            </p:cNvPicPr>
            <p:nvPr/>
          </p:nvPicPr>
          <p:blipFill>
            <a:blip r:embed="rId3"/>
            <a:srcRect l="0" t="7791" r="0" b="7791"/>
            <a:stretch>
              <a:fillRect/>
            </a:stretch>
          </p:blipFill>
          <p:spPr>
            <a:xfrm flipH="false" flipV="false">
              <a:off x="0" y="0"/>
              <a:ext cx="12192000" cy="7719142"/>
            </a:xfrm>
            <a:prstGeom prst="rect">
              <a:avLst/>
            </a:prstGeom>
          </p:spPr>
        </p:pic>
      </p:grpSp>
      <p:sp>
        <p:nvSpPr>
          <p:cNvPr name="AutoShape 6" id="6"/>
          <p:cNvSpPr/>
          <p:nvPr/>
        </p:nvSpPr>
        <p:spPr>
          <a:xfrm>
            <a:off x="1028700" y="7039917"/>
            <a:ext cx="16230600" cy="0"/>
          </a:xfrm>
          <a:prstGeom prst="line">
            <a:avLst/>
          </a:prstGeom>
          <a:ln cap="flat" w="9525">
            <a:solidFill>
              <a:srgbClr val="FFFFFF"/>
            </a:solidFill>
            <a:prstDash val="solid"/>
            <a:headEnd type="none" len="sm" w="sm"/>
            <a:tailEnd type="none" len="sm" w="sm"/>
          </a:ln>
        </p:spPr>
      </p:sp>
      <p:sp>
        <p:nvSpPr>
          <p:cNvPr name="Freeform 7" id="7"/>
          <p:cNvSpPr/>
          <p:nvPr/>
        </p:nvSpPr>
        <p:spPr>
          <a:xfrm flipH="true" flipV="true" rot="0">
            <a:off x="16971328" y="8970328"/>
            <a:ext cx="287972" cy="287972"/>
          </a:xfrm>
          <a:custGeom>
            <a:avLst/>
            <a:gdLst/>
            <a:ahLst/>
            <a:cxnLst/>
            <a:rect r="r" b="b" t="t" l="l"/>
            <a:pathLst>
              <a:path h="287972" w="287972">
                <a:moveTo>
                  <a:pt x="287972" y="287972"/>
                </a:moveTo>
                <a:lnTo>
                  <a:pt x="0" y="287972"/>
                </a:lnTo>
                <a:lnTo>
                  <a:pt x="0" y="0"/>
                </a:lnTo>
                <a:lnTo>
                  <a:pt x="287972" y="0"/>
                </a:lnTo>
                <a:lnTo>
                  <a:pt x="287972" y="2879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7925006"/>
            <a:ext cx="12807329" cy="1581151"/>
          </a:xfrm>
          <a:prstGeom prst="rect">
            <a:avLst/>
          </a:prstGeom>
        </p:spPr>
        <p:txBody>
          <a:bodyPr anchor="t" rtlCol="false" tIns="0" lIns="0" bIns="0" rIns="0">
            <a:spAutoFit/>
          </a:bodyPr>
          <a:lstStyle/>
          <a:p>
            <a:pPr algn="l" marL="0" indent="0" lvl="1">
              <a:lnSpc>
                <a:spcPts val="6000"/>
              </a:lnSpc>
              <a:spcBef>
                <a:spcPct val="0"/>
              </a:spcBef>
            </a:pPr>
            <a:r>
              <a:rPr lang="en-US" sz="6000">
                <a:solidFill>
                  <a:srgbClr val="FFFFFF"/>
                </a:solidFill>
                <a:latin typeface="Monument Bold"/>
                <a:ea typeface="Monument Bold"/>
                <a:cs typeface="Monument Bold"/>
                <a:sym typeface="Monument Bold"/>
              </a:rPr>
              <a:t>BARQAROR RIVOJLANISH MAQSADLARI (BRM)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57562" y="1612252"/>
            <a:ext cx="3901738" cy="7646048"/>
            <a:chOff x="0" y="0"/>
            <a:chExt cx="5202317" cy="10194731"/>
          </a:xfrm>
        </p:grpSpPr>
        <p:pic>
          <p:nvPicPr>
            <p:cNvPr name="Picture 3" id="3"/>
            <p:cNvPicPr>
              <a:picLocks noChangeAspect="true"/>
            </p:cNvPicPr>
            <p:nvPr/>
          </p:nvPicPr>
          <p:blipFill>
            <a:blip r:embed="rId2"/>
            <a:srcRect l="15980" t="0" r="15980" b="0"/>
            <a:stretch>
              <a:fillRect/>
            </a:stretch>
          </p:blipFill>
          <p:spPr>
            <a:xfrm flipH="false" flipV="false">
              <a:off x="0" y="0"/>
              <a:ext cx="5202317" cy="10194731"/>
            </a:xfrm>
            <a:prstGeom prst="rect">
              <a:avLst/>
            </a:prstGeom>
          </p:spPr>
        </p:pic>
      </p:grpSp>
      <p:grpSp>
        <p:nvGrpSpPr>
          <p:cNvPr name="Group 4" id="4"/>
          <p:cNvGrpSpPr/>
          <p:nvPr/>
        </p:nvGrpSpPr>
        <p:grpSpPr>
          <a:xfrm rot="0">
            <a:off x="5138321" y="1612252"/>
            <a:ext cx="7943870" cy="7646048"/>
            <a:chOff x="0" y="0"/>
            <a:chExt cx="10591827" cy="10194731"/>
          </a:xfrm>
        </p:grpSpPr>
        <p:pic>
          <p:nvPicPr>
            <p:cNvPr name="Picture 5" id="5"/>
            <p:cNvPicPr>
              <a:picLocks noChangeAspect="true"/>
            </p:cNvPicPr>
            <p:nvPr/>
          </p:nvPicPr>
          <p:blipFill>
            <a:blip r:embed="rId3"/>
            <a:srcRect l="15431" t="0" r="15431" b="0"/>
            <a:stretch>
              <a:fillRect/>
            </a:stretch>
          </p:blipFill>
          <p:spPr>
            <a:xfrm flipH="false" flipV="false">
              <a:off x="0" y="0"/>
              <a:ext cx="10591827" cy="10194731"/>
            </a:xfrm>
            <a:prstGeom prst="rect">
              <a:avLst/>
            </a:prstGeom>
          </p:spPr>
        </p:pic>
      </p:grpSp>
      <p:grpSp>
        <p:nvGrpSpPr>
          <p:cNvPr name="Group 6" id="6"/>
          <p:cNvGrpSpPr/>
          <p:nvPr/>
        </p:nvGrpSpPr>
        <p:grpSpPr>
          <a:xfrm rot="0">
            <a:off x="1028700" y="1612252"/>
            <a:ext cx="3901738" cy="3823024"/>
            <a:chOff x="0" y="0"/>
            <a:chExt cx="5202317" cy="5097365"/>
          </a:xfrm>
        </p:grpSpPr>
        <p:pic>
          <p:nvPicPr>
            <p:cNvPr name="Picture 7" id="7"/>
            <p:cNvPicPr>
              <a:picLocks noChangeAspect="true"/>
            </p:cNvPicPr>
            <p:nvPr/>
          </p:nvPicPr>
          <p:blipFill>
            <a:blip r:embed="rId4"/>
            <a:srcRect l="16775" t="0" r="16775" b="0"/>
            <a:stretch>
              <a:fillRect/>
            </a:stretch>
          </p:blipFill>
          <p:spPr>
            <a:xfrm flipH="false" flipV="false">
              <a:off x="0" y="0"/>
              <a:ext cx="5202317" cy="5097365"/>
            </a:xfrm>
            <a:prstGeom prst="rect">
              <a:avLst/>
            </a:prstGeom>
          </p:spPr>
        </p:pic>
      </p:grpSp>
      <p:sp>
        <p:nvSpPr>
          <p:cNvPr name="AutoShape 8" id="8"/>
          <p:cNvSpPr/>
          <p:nvPr/>
        </p:nvSpPr>
        <p:spPr>
          <a:xfrm>
            <a:off x="1028700" y="1617014"/>
            <a:ext cx="16230600" cy="0"/>
          </a:xfrm>
          <a:prstGeom prst="line">
            <a:avLst/>
          </a:prstGeom>
          <a:ln cap="flat" w="9525">
            <a:solidFill>
              <a:srgbClr val="140E0C"/>
            </a:solidFill>
            <a:prstDash val="solid"/>
            <a:headEnd type="none" len="sm" w="sm"/>
            <a:tailEnd type="none" len="sm" w="sm"/>
          </a:ln>
        </p:spPr>
      </p:sp>
      <p:sp>
        <p:nvSpPr>
          <p:cNvPr name="AutoShape 9" id="9"/>
          <p:cNvSpPr/>
          <p:nvPr/>
        </p:nvSpPr>
        <p:spPr>
          <a:xfrm>
            <a:off x="1028700" y="9263062"/>
            <a:ext cx="16230600" cy="0"/>
          </a:xfrm>
          <a:prstGeom prst="line">
            <a:avLst/>
          </a:prstGeom>
          <a:ln cap="flat" w="9525">
            <a:solidFill>
              <a:srgbClr val="140E0C"/>
            </a:solidFill>
            <a:prstDash val="solid"/>
            <a:headEnd type="none" len="sm" w="sm"/>
            <a:tailEnd type="none" len="sm" w="sm"/>
          </a:ln>
        </p:spPr>
      </p:sp>
      <p:sp>
        <p:nvSpPr>
          <p:cNvPr name="Freeform 10" id="10"/>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5853268"/>
            <a:ext cx="3659749" cy="2939415"/>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140E0C"/>
                </a:solidFill>
                <a:latin typeface="Open Sauce"/>
                <a:ea typeface="Open Sauce"/>
                <a:cs typeface="Open Sauce"/>
                <a:sym typeface="Open Sauce"/>
              </a:rPr>
              <a:t>O‘zbekiston BMT</a:t>
            </a:r>
            <a:r>
              <a:rPr lang="en-US" sz="1599" strike="noStrike">
                <a:solidFill>
                  <a:srgbClr val="140E0C"/>
                </a:solidFill>
                <a:latin typeface="Open Sauce"/>
                <a:ea typeface="Open Sauce"/>
                <a:cs typeface="Open Sauce"/>
                <a:sym typeface="Open Sauce"/>
              </a:rPr>
              <a:t> tomonidan belgilangan 2030-yilgacha mo‘ljallangan Barqaror rivojlanish maqsadlari (BRM)ni amalga oshirishda faol ishtirok etmoqda. Bu maqsadlar qashshoqlikni kamaytirish, sifatli ta’lim, sog‘liqni saqlash, gender tengligi va ekologiyani himoya qilish kabi yo‘nalishlarni o‘z ichiga oladi.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DAGjwVMH5YY</dc:identifier>
  <dcterms:modified xsi:type="dcterms:W3CDTF">2011-08-01T06:04:30Z</dcterms:modified>
  <cp:revision>1</cp:revision>
  <dc:title>Qõchqorova Noila</dc:title>
</cp:coreProperties>
</file>